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573" r:id="rId3"/>
    <p:sldId id="600" r:id="rId4"/>
    <p:sldId id="610" r:id="rId5"/>
    <p:sldId id="611" r:id="rId6"/>
    <p:sldId id="579" r:id="rId7"/>
    <p:sldId id="594" r:id="rId8"/>
    <p:sldId id="601" r:id="rId9"/>
    <p:sldId id="604" r:id="rId10"/>
    <p:sldId id="599" r:id="rId11"/>
    <p:sldId id="585" r:id="rId12"/>
    <p:sldId id="589" r:id="rId13"/>
    <p:sldId id="609" r:id="rId14"/>
    <p:sldId id="425" r:id="rId15"/>
    <p:sldId id="414" r:id="rId16"/>
    <p:sldId id="595" r:id="rId17"/>
    <p:sldId id="5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AD2"/>
    <a:srgbClr val="F2FAFC"/>
    <a:srgbClr val="FF8585"/>
    <a:srgbClr val="47CFF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6236" autoAdjust="0"/>
  </p:normalViewPr>
  <p:slideViewPr>
    <p:cSldViewPr snapToGrid="0">
      <p:cViewPr varScale="1">
        <p:scale>
          <a:sx n="99" d="100"/>
          <a:sy n="99" d="100"/>
        </p:scale>
        <p:origin x="180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48EFF-1BF7-4322-8192-9EB5F1CA3C83}" type="datetimeFigureOut">
              <a:rPr lang="en-IE" smtClean="0"/>
              <a:t>24/08/2025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A00EF-C039-4F52-82D0-D201F8C63F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254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A00EF-C039-4F52-82D0-D201F8C63FF1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8773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8FAD1-44EE-60F3-5265-6DCE94737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9BE4BA-7CA1-CB8C-0D75-4E31EAFF6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32E583-5A83-2E50-771D-A21C06275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869CE-751A-CD9D-B0AC-A1766260E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A00EF-C039-4F52-82D0-D201F8C63FF1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8459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A00EF-C039-4F52-82D0-D201F8C63FF1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0425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A00EF-C039-4F52-82D0-D201F8C63FF1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1085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59A99-7016-CCC5-B2DD-E1F7B076F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302BB8-617D-5884-C4F7-3C0847A93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AB60E1-3F4F-04A2-1FE2-5AA55B5DC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440EC-16B1-09A7-E12D-D4ACA3FAC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A00EF-C039-4F52-82D0-D201F8C63FF1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2202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A00EF-C039-4F52-82D0-D201F8C63FF1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564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A00EF-C039-4F52-82D0-D201F8C63FF1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947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0A82E-4491-0341-CD06-3A9991ACB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A026C-F94F-8BDD-A214-4115A0FC8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0E625-2358-B999-4985-A3883254A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FF92B-8B0D-47E7-CDCF-DD8592B48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A00EF-C039-4F52-82D0-D201F8C63FF1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396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A88B6-3B2E-BABE-9522-DC3291E4F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DAC1A2-AB58-EA8E-F8F9-AE71A8E3F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E874D-10A3-48EA-05A4-DEC230EBF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BEE4E-0B22-8270-B974-82B75B6EB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749F-2BBB-4714-A10E-BB7267F1F15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776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C7AF3-8D2A-71CF-C7EF-98290F712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398051-AE6C-234D-E26D-938018B83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03D0EF-F5FD-3216-9C15-F647EE5A9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3D3BB-A94B-1130-0948-285BAC555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749F-2BBB-4714-A10E-BB7267F1F15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828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accent2"/>
                </a:solidFill>
              </a:rPr>
              <a:t>Understand the difference between </a:t>
            </a:r>
            <a:r>
              <a:rPr lang="en-GB" sz="1800" b="1" dirty="0">
                <a:solidFill>
                  <a:srgbClr val="40BAD2"/>
                </a:solidFill>
              </a:rPr>
              <a:t>Political Manoeuvring and Corruption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accent2"/>
                </a:solidFill>
              </a:rPr>
              <a:t>Corruption as a form of Inefficiency </a:t>
            </a:r>
            <a:r>
              <a:rPr lang="en-GB" sz="1800" b="1" dirty="0">
                <a:solidFill>
                  <a:srgbClr val="40BAD2"/>
                </a:solidFill>
              </a:rPr>
              <a:t>(but not always)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800" b="1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poor outcomes, increased risks, wrong policies, wrong people, and give away/lose too much …. </a:t>
            </a:r>
            <a:r>
              <a:rPr lang="en-GB" sz="1800" dirty="0">
                <a:solidFill>
                  <a:srgbClr val="C00000"/>
                </a:solidFill>
              </a:rPr>
              <a:t>(Red Flag Analysis)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40BAD2"/>
                </a:solidFill>
              </a:rPr>
              <a:t>Allocative and Distributive Efficiencies </a:t>
            </a:r>
            <a:r>
              <a:rPr lang="en-IE" sz="1800" b="1" dirty="0">
                <a:solidFill>
                  <a:srgbClr val="40BAD2"/>
                </a:solidFill>
              </a:rPr>
              <a:t>are strongly influenced by politics, especially in budgeting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800" b="1" dirty="0">
              <a:solidFill>
                <a:srgbClr val="40BAD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800" b="1" dirty="0">
                <a:solidFill>
                  <a:srgbClr val="40BAD2"/>
                </a:solidFill>
              </a:rPr>
              <a:t>Values V’s Instincts </a:t>
            </a:r>
            <a:r>
              <a:rPr lang="en-IE" sz="1800" b="0" dirty="0">
                <a:solidFill>
                  <a:srgbClr val="40BAD2"/>
                </a:solidFill>
              </a:rPr>
              <a:t>were both recognised by Adam Smith and Keynes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800" b="1" dirty="0">
              <a:solidFill>
                <a:srgbClr val="40BAD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800" b="1" dirty="0">
                <a:solidFill>
                  <a:srgbClr val="40BAD2"/>
                </a:solidFill>
              </a:rPr>
              <a:t>Smith </a:t>
            </a:r>
            <a:r>
              <a:rPr lang="en-IE" sz="1800" b="0" dirty="0">
                <a:solidFill>
                  <a:srgbClr val="40BAD2"/>
                </a:solidFill>
              </a:rPr>
              <a:t>in his 1759 book The Theory of Moral Sentiments discussed how humans have animalistic instincts like self preservation also have human traits like moral beliefs.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800" b="1" dirty="0">
              <a:solidFill>
                <a:srgbClr val="40BAD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800" b="1" dirty="0">
                <a:solidFill>
                  <a:srgbClr val="40BAD2"/>
                </a:solidFill>
              </a:rPr>
              <a:t>Keynes, </a:t>
            </a:r>
            <a:r>
              <a:rPr lang="en-IE" sz="1800" b="0" dirty="0">
                <a:solidFill>
                  <a:srgbClr val="40BAD2"/>
                </a:solidFill>
              </a:rPr>
              <a:t>introduced he term </a:t>
            </a:r>
            <a:r>
              <a:rPr lang="en-GB" sz="1800" b="0" dirty="0">
                <a:solidFill>
                  <a:srgbClr val="40BAD2"/>
                </a:solidFill>
              </a:rPr>
              <a:t>"animal spirits" in his 1936 book, The General Theory of Employment, Interest, and Money. </a:t>
            </a:r>
          </a:p>
          <a:p>
            <a:endParaRPr lang="en-GB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A00EF-C039-4F52-82D0-D201F8C63FF1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4649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A00EF-C039-4F52-82D0-D201F8C63FF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7701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788F8-E81D-11FF-3B75-C3ACCC261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45299D-6D40-F472-FB1B-57E23D2EB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5A2C50-6707-6DC2-A203-4A0165630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57EF1-58F4-7006-2309-2DBBE2F02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A00EF-C039-4F52-82D0-D201F8C63FF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047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0660B-90DC-9D04-4928-8E29360FF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8EB4C6-DCEE-FC4C-EAD8-7F329FB9C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F91A06-9CD6-99AC-2FE1-CE2D3AD1F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9EC67-3B48-F6C7-506F-DE2BEAB5C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A00EF-C039-4F52-82D0-D201F8C63FF1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964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2F2F-CB1E-7BCC-AB7C-6CAE562E8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84C59-CAC7-5A23-35AF-DCC227B0B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4436B-3775-14E6-97BB-C2210DD6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CEEB-EA96-45E9-B756-FAB890CED71B}" type="datetime1">
              <a:rPr lang="en-IE" smtClean="0"/>
              <a:t>24/08/2025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61304-97A5-242E-5888-D675A2EC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C44FF-D664-5CFB-1422-6AC2A287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Jars of coins">
            <a:extLst>
              <a:ext uri="{FF2B5EF4-FFF2-40B4-BE49-F238E27FC236}">
                <a16:creationId xmlns:a16="http://schemas.microsoft.com/office/drawing/2014/main" id="{B86DC31E-1BB3-2560-C9C8-215A685D9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F06724F2-A9A3-689B-D8CA-BF2FED11DF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496" y="6621729"/>
            <a:ext cx="1249714" cy="236890"/>
          </a:xfrm>
          <a:prstGeom prst="rect">
            <a:avLst/>
          </a:prstGeom>
        </p:spPr>
      </p:pic>
      <p:pic>
        <p:nvPicPr>
          <p:cNvPr id="9" name="image1.jpg">
            <a:extLst>
              <a:ext uri="{FF2B5EF4-FFF2-40B4-BE49-F238E27FC236}">
                <a16:creationId xmlns:a16="http://schemas.microsoft.com/office/drawing/2014/main" id="{8641C2D6-C82E-2D59-674F-49562E986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21110"/>
            <a:ext cx="1244323" cy="236890"/>
          </a:xfrm>
          <a:prstGeom prst="rect">
            <a:avLst/>
          </a:prstGeom>
          <a:ln/>
        </p:spPr>
      </p:pic>
      <p:sp>
        <p:nvSpPr>
          <p:cNvPr id="11" name="AutoShape 2" descr="ECPR Logo">
            <a:extLst>
              <a:ext uri="{FF2B5EF4-FFF2-40B4-BE49-F238E27FC236}">
                <a16:creationId xmlns:a16="http://schemas.microsoft.com/office/drawing/2014/main" id="{44D5CAE6-7989-943F-2CF8-28EBF8F7BDC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B2C874-1439-69F6-7E5E-962EE2696D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38" y="-617"/>
            <a:ext cx="573909" cy="5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518F-8A68-846A-E295-AB4E9921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769DB-6A58-46BE-682D-498CEBB5A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7813A-BB4B-7B56-0174-27F7F95E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841-16DB-4A0D-B735-5A6EA5023C13}" type="datetime1">
              <a:rPr lang="en-IE" smtClean="0"/>
              <a:t>24/08/2025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777A1-F07A-C7E0-D9FF-5A624BB5A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198C8-5AC0-5901-6DD7-2D66BCF0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Jars of coins">
            <a:extLst>
              <a:ext uri="{FF2B5EF4-FFF2-40B4-BE49-F238E27FC236}">
                <a16:creationId xmlns:a16="http://schemas.microsoft.com/office/drawing/2014/main" id="{03F14436-A508-BDD3-FA13-F15C0BA47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7FA210DA-D048-00C2-E246-7BAE64E9B3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496" y="6621729"/>
            <a:ext cx="1249714" cy="236890"/>
          </a:xfrm>
          <a:prstGeom prst="rect">
            <a:avLst/>
          </a:prstGeom>
        </p:spPr>
      </p:pic>
      <p:pic>
        <p:nvPicPr>
          <p:cNvPr id="9" name="image1.jpg">
            <a:extLst>
              <a:ext uri="{FF2B5EF4-FFF2-40B4-BE49-F238E27FC236}">
                <a16:creationId xmlns:a16="http://schemas.microsoft.com/office/drawing/2014/main" id="{19F2A6F0-EA9C-6108-BD88-92464EE37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620084"/>
            <a:ext cx="1249714" cy="237916"/>
          </a:xfrm>
          <a:prstGeom prst="rect">
            <a:avLst/>
          </a:prstGeom>
          <a:ln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AB7869-9FC3-0B69-7814-A8F0DA4138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38" y="-617"/>
            <a:ext cx="573909" cy="5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4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2A506-2B48-BFC2-BDE4-D693C3708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ACFB5-0403-6654-E6D6-5DA85884A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2CC83-B9EC-0C6C-02F8-B790E4EF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D4F-A875-453B-99B7-78867EE66626}" type="datetime1">
              <a:rPr lang="en-IE" smtClean="0"/>
              <a:t>24/08/2025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B2404-72D4-70FA-F26C-E960283D3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C6F56-B397-EEF5-22D6-F773A3AD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Jars of coins">
            <a:extLst>
              <a:ext uri="{FF2B5EF4-FFF2-40B4-BE49-F238E27FC236}">
                <a16:creationId xmlns:a16="http://schemas.microsoft.com/office/drawing/2014/main" id="{FF4D2854-3FAE-EA9B-4A48-BA020D18B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42B3098B-CDFC-EACB-3583-C83D9B84ED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496" y="6621729"/>
            <a:ext cx="1249714" cy="236890"/>
          </a:xfrm>
          <a:prstGeom prst="rect">
            <a:avLst/>
          </a:prstGeom>
        </p:spPr>
      </p:pic>
      <p:pic>
        <p:nvPicPr>
          <p:cNvPr id="9" name="image1.jpg">
            <a:extLst>
              <a:ext uri="{FF2B5EF4-FFF2-40B4-BE49-F238E27FC236}">
                <a16:creationId xmlns:a16="http://schemas.microsoft.com/office/drawing/2014/main" id="{5C1AC9FB-E761-A72E-0BF9-B4E1B9EED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620084"/>
            <a:ext cx="1249714" cy="237916"/>
          </a:xfrm>
          <a:prstGeom prst="rect">
            <a:avLst/>
          </a:prstGeom>
          <a:ln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C48169-0A45-5756-F453-B0423A4171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38" y="-617"/>
            <a:ext cx="573909" cy="5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9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ars of coins">
            <a:extLst>
              <a:ext uri="{FF2B5EF4-FFF2-40B4-BE49-F238E27FC236}">
                <a16:creationId xmlns:a16="http://schemas.microsoft.com/office/drawing/2014/main" id="{6EEF02DF-1359-4794-96B0-38D57EDE0E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9190" cy="6863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A0479C-C5AC-C018-8D26-5F3963FF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CE020-299E-C063-8868-D73DF0622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C2A93-3121-2AC7-2A23-7AE2BDDD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CEF5-1BDF-4892-9E21-C6A5917DE720}" type="datetime1">
              <a:rPr lang="en-IE" smtClean="0"/>
              <a:t>24/08/2025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E61C4-BA97-D491-AB02-D91FF179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F4D39-0F7D-2B4B-DE6F-E51B7EC6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71C5AA8D-C664-72C7-18F1-E06DA97860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496" y="6621729"/>
            <a:ext cx="1249714" cy="236890"/>
          </a:xfrm>
          <a:prstGeom prst="rect">
            <a:avLst/>
          </a:prstGeom>
        </p:spPr>
      </p:pic>
      <p:pic>
        <p:nvPicPr>
          <p:cNvPr id="8" name="image1.jpg">
            <a:extLst>
              <a:ext uri="{FF2B5EF4-FFF2-40B4-BE49-F238E27FC236}">
                <a16:creationId xmlns:a16="http://schemas.microsoft.com/office/drawing/2014/main" id="{51844C50-693F-2583-1E25-28347C388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21110"/>
            <a:ext cx="1244323" cy="236890"/>
          </a:xfrm>
          <a:prstGeom prst="rect">
            <a:avLst/>
          </a:prstGeom>
          <a:ln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211F1C-4300-DBB3-9CC9-66353181C4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38" y="-617"/>
            <a:ext cx="573909" cy="5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2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ars of coins">
            <a:extLst>
              <a:ext uri="{FF2B5EF4-FFF2-40B4-BE49-F238E27FC236}">
                <a16:creationId xmlns:a16="http://schemas.microsoft.com/office/drawing/2014/main" id="{64F789EC-CABF-31EC-A787-B791D768C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09B19-0A40-C28B-B378-48FF878B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60F42-98E0-C649-D702-25C3B2701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A1C32-6BF1-0516-D80D-36BA48926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DCDD-BE15-4CCA-A093-E85E42DC7436}" type="datetime1">
              <a:rPr lang="en-IE" smtClean="0"/>
              <a:t>24/08/2025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B0010-1B18-E1D5-5459-4E7EE0BE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F14D9-54FA-33CD-D3DD-60ED01939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E90BBEAC-32FE-6BF6-11AE-25C5672140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496" y="6621729"/>
            <a:ext cx="1249714" cy="236890"/>
          </a:xfrm>
          <a:prstGeom prst="rect">
            <a:avLst/>
          </a:prstGeom>
        </p:spPr>
      </p:pic>
      <p:pic>
        <p:nvPicPr>
          <p:cNvPr id="9" name="image1.jpg">
            <a:extLst>
              <a:ext uri="{FF2B5EF4-FFF2-40B4-BE49-F238E27FC236}">
                <a16:creationId xmlns:a16="http://schemas.microsoft.com/office/drawing/2014/main" id="{FC437BCF-E64C-4CA1-82C8-C41638628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620084"/>
            <a:ext cx="1249714" cy="237916"/>
          </a:xfrm>
          <a:prstGeom prst="rect">
            <a:avLst/>
          </a:prstGeom>
          <a:ln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8F65C9-B94D-38ED-FC7D-BA9A170A94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38" y="-617"/>
            <a:ext cx="573909" cy="5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4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EF104-1CD7-A5D7-9E6A-DE3117AA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6A227-6E72-6305-01D6-4A4B53562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037AC-6A6F-8101-FB11-FD1C63CF3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5099F-B890-8536-465A-EB2D2517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7342-E992-4952-962C-739D4546FDDE}" type="datetime1">
              <a:rPr lang="en-IE" smtClean="0"/>
              <a:t>24/08/2025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266BD-0056-BB6B-7653-2B7E7484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A3940-E68A-50F7-0734-C66A7FC0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Jars of coins">
            <a:extLst>
              <a:ext uri="{FF2B5EF4-FFF2-40B4-BE49-F238E27FC236}">
                <a16:creationId xmlns:a16="http://schemas.microsoft.com/office/drawing/2014/main" id="{D47F1AD0-D8AC-A8DF-CA25-004F632B5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6C4B11A6-5801-D510-5B37-54C2C32CE1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496" y="6621729"/>
            <a:ext cx="1249714" cy="236890"/>
          </a:xfrm>
          <a:prstGeom prst="rect">
            <a:avLst/>
          </a:prstGeom>
        </p:spPr>
      </p:pic>
      <p:pic>
        <p:nvPicPr>
          <p:cNvPr id="10" name="image1.jpg">
            <a:extLst>
              <a:ext uri="{FF2B5EF4-FFF2-40B4-BE49-F238E27FC236}">
                <a16:creationId xmlns:a16="http://schemas.microsoft.com/office/drawing/2014/main" id="{32F9C584-FFD6-368D-9BAA-28D40BB02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21110"/>
            <a:ext cx="1244323" cy="236890"/>
          </a:xfrm>
          <a:prstGeom prst="rect">
            <a:avLst/>
          </a:prstGeom>
          <a:ln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19FB28-55BE-7DA8-48C1-E358E94125F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38" y="-617"/>
            <a:ext cx="573909" cy="5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6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85E5-051E-04AB-FF10-532E5230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17EEE-24E9-B3C7-F9C5-B084A78F5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C8277-4646-61CD-2FA9-30CF053C3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3FBC-1393-01D5-7629-648735332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E5BA2-382F-9C40-3387-35075FE19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7AF7BB-CEEA-3403-9054-86A3189F3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3744-BE0C-4E94-87BA-0F63D7BD28FB}" type="datetime1">
              <a:rPr lang="en-IE" smtClean="0"/>
              <a:t>24/08/2025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19EDB6-546E-B50D-05D3-C5E5B327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9EC04D-2755-C7F3-2AD9-1CAAC6E9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t>‹#›</a:t>
            </a:fld>
            <a:endParaRPr lang="en-I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6FB87F6-A286-BAF9-0AD3-9DB0B391B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496" y="6621729"/>
            <a:ext cx="1249714" cy="236890"/>
          </a:xfrm>
          <a:prstGeom prst="rect">
            <a:avLst/>
          </a:prstGeom>
        </p:spPr>
      </p:pic>
      <p:pic>
        <p:nvPicPr>
          <p:cNvPr id="11" name="image1.jpg">
            <a:extLst>
              <a:ext uri="{FF2B5EF4-FFF2-40B4-BE49-F238E27FC236}">
                <a16:creationId xmlns:a16="http://schemas.microsoft.com/office/drawing/2014/main" id="{1A4CDE6E-B119-72C8-0EDA-171E949CB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620084"/>
            <a:ext cx="1249714" cy="237916"/>
          </a:xfrm>
          <a:prstGeom prst="rect">
            <a:avLst/>
          </a:prstGeom>
          <a:ln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9E816E-6FCC-E891-ADBB-14A29B50F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238" y="-617"/>
            <a:ext cx="573909" cy="5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5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A2E8-76C3-E5E9-C7B3-E203A72B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06637-DF04-2F5E-9F34-4657B2DC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BB8C-B3DE-4D41-AB02-A6FB01EBD819}" type="datetime1">
              <a:rPr lang="en-IE" smtClean="0"/>
              <a:t>24/08/2025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BB292-01DA-8CED-0380-D05E1096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9D5F5-071D-4C7A-C535-074C7181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 descr="Jars of coins">
            <a:extLst>
              <a:ext uri="{FF2B5EF4-FFF2-40B4-BE49-F238E27FC236}">
                <a16:creationId xmlns:a16="http://schemas.microsoft.com/office/drawing/2014/main" id="{982D66CD-8179-5F5D-75E5-D7769472B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0CADF88F-F0F0-47FA-D300-BA05FA0CB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496" y="6621729"/>
            <a:ext cx="1249714" cy="236890"/>
          </a:xfrm>
          <a:prstGeom prst="rect">
            <a:avLst/>
          </a:prstGeom>
        </p:spPr>
      </p:pic>
      <p:pic>
        <p:nvPicPr>
          <p:cNvPr id="8" name="image1.jpg">
            <a:extLst>
              <a:ext uri="{FF2B5EF4-FFF2-40B4-BE49-F238E27FC236}">
                <a16:creationId xmlns:a16="http://schemas.microsoft.com/office/drawing/2014/main" id="{B18103B0-7630-0195-45D6-DBFA04A9C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620084"/>
            <a:ext cx="1249714" cy="237916"/>
          </a:xfrm>
          <a:prstGeom prst="rect">
            <a:avLst/>
          </a:prstGeom>
          <a:ln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024021-45E0-069F-4C99-78F2BBC35D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38" y="-617"/>
            <a:ext cx="573909" cy="5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8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096B5-05B4-FE1D-A088-91930400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15A2-002A-4279-8AD4-976329321B37}" type="datetime1">
              <a:rPr lang="en-IE" smtClean="0"/>
              <a:t>24/08/2025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96C1E-CE7C-6309-4C6C-6E79274A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C3849-2F12-5FA3-BEB8-6E5D1CD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4" descr="Jars of coins">
            <a:extLst>
              <a:ext uri="{FF2B5EF4-FFF2-40B4-BE49-F238E27FC236}">
                <a16:creationId xmlns:a16="http://schemas.microsoft.com/office/drawing/2014/main" id="{5536AFF6-C531-68EB-E726-BC98F9E58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8943F73B-127A-B0BC-FA73-62F5246CE5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496" y="6621729"/>
            <a:ext cx="1249714" cy="236890"/>
          </a:xfrm>
          <a:prstGeom prst="rect">
            <a:avLst/>
          </a:prstGeom>
        </p:spPr>
      </p:pic>
      <p:pic>
        <p:nvPicPr>
          <p:cNvPr id="7" name="image1.jpg">
            <a:extLst>
              <a:ext uri="{FF2B5EF4-FFF2-40B4-BE49-F238E27FC236}">
                <a16:creationId xmlns:a16="http://schemas.microsoft.com/office/drawing/2014/main" id="{CA101B91-1E85-7B78-B916-C32308559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620084"/>
            <a:ext cx="1249714" cy="237916"/>
          </a:xfrm>
          <a:prstGeom prst="rect">
            <a:avLst/>
          </a:prstGeom>
          <a:ln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13A969-ECB1-D5BD-3CC9-3E3D0B223F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38" y="-617"/>
            <a:ext cx="573909" cy="5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0427-81E4-4C19-2F2F-685FA261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444C9-8068-019F-0648-FA7477539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6584D-94B4-3ED9-425B-2D13674D8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FBCFA-D39E-3A5D-35C6-016C3B4E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DFB1-DBB7-4809-8875-FED871CCE2B4}" type="datetime1">
              <a:rPr lang="en-IE" smtClean="0"/>
              <a:t>24/08/2025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E0175-546E-77FF-4621-E5713ADB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633AF-AF8C-A40D-A986-13F47CB2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Jars of coins">
            <a:extLst>
              <a:ext uri="{FF2B5EF4-FFF2-40B4-BE49-F238E27FC236}">
                <a16:creationId xmlns:a16="http://schemas.microsoft.com/office/drawing/2014/main" id="{A84602B2-FF45-B0BC-1EB8-F7AD988A4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A6E36159-E68A-4A5E-4473-AA917F6A85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496" y="6621729"/>
            <a:ext cx="1249714" cy="236890"/>
          </a:xfrm>
          <a:prstGeom prst="rect">
            <a:avLst/>
          </a:prstGeom>
        </p:spPr>
      </p:pic>
      <p:pic>
        <p:nvPicPr>
          <p:cNvPr id="10" name="image1.jpg">
            <a:extLst>
              <a:ext uri="{FF2B5EF4-FFF2-40B4-BE49-F238E27FC236}">
                <a16:creationId xmlns:a16="http://schemas.microsoft.com/office/drawing/2014/main" id="{B2EFE0F8-40EF-03EB-4C83-FF2692C84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620084"/>
            <a:ext cx="1249714" cy="237916"/>
          </a:xfrm>
          <a:prstGeom prst="rect">
            <a:avLst/>
          </a:prstGeom>
          <a:ln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17F9B5-24FF-E2EE-C2A9-14EB59FEBA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38" y="-617"/>
            <a:ext cx="573909" cy="5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6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EFE0F-EE34-03B5-EB87-1AC10964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91647-3037-9289-ECFD-5C5E120FC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9ECE6-BE77-4544-09A4-B5739C935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0127B-3A2F-C3B7-50DB-8B0CED63F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4CE5-D831-4529-984F-45EB81C9725B}" type="datetime1">
              <a:rPr lang="en-IE" smtClean="0"/>
              <a:t>24/08/2025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E07C0-8690-632A-70C8-94C4CAC7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3118-6D21-4BDD-A1DA-462AA5D9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Jars of coins">
            <a:extLst>
              <a:ext uri="{FF2B5EF4-FFF2-40B4-BE49-F238E27FC236}">
                <a16:creationId xmlns:a16="http://schemas.microsoft.com/office/drawing/2014/main" id="{6201C5FF-2514-08F6-115B-FF8225709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091B4198-C01F-0E14-03E5-1A53616BCA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496" y="6621729"/>
            <a:ext cx="1249714" cy="236890"/>
          </a:xfrm>
          <a:prstGeom prst="rect">
            <a:avLst/>
          </a:prstGeom>
        </p:spPr>
      </p:pic>
      <p:pic>
        <p:nvPicPr>
          <p:cNvPr id="10" name="image1.jpg">
            <a:extLst>
              <a:ext uri="{FF2B5EF4-FFF2-40B4-BE49-F238E27FC236}">
                <a16:creationId xmlns:a16="http://schemas.microsoft.com/office/drawing/2014/main" id="{72DB2874-FD35-9799-D0FA-810DBD3D4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620084"/>
            <a:ext cx="1249714" cy="237916"/>
          </a:xfrm>
          <a:prstGeom prst="rect">
            <a:avLst/>
          </a:prstGeom>
          <a:ln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6BC893-7DAF-75A5-F586-107952E549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38" y="-617"/>
            <a:ext cx="573909" cy="5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2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687E23-26B6-FC12-06FA-B8D661E2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4099E-9699-E4E7-0A5B-713D23F6B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8E44D-54BA-CFEA-8C2F-70E6427BA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01FB6-3D53-48A5-A37E-40952F338566}" type="datetime1">
              <a:rPr lang="en-IE" smtClean="0"/>
              <a:t>24/08/2025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91562-B6E8-3A29-84F4-221BB5737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3D3BB-2989-32F9-A52A-F26F4DCA4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0E4ED-64DE-41E7-8945-A92F716AB2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036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ficialfiscalintelligence.com/slr-corruption-usa-defini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bmp"/><Relationship Id="rId7" Type="http://schemas.openxmlformats.org/officeDocument/2006/relationships/image" Target="../media/image17.b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bmp"/><Relationship Id="rId5" Type="http://schemas.openxmlformats.org/officeDocument/2006/relationships/hyperlink" Target="https://app.powerbi.com/groups/e7281658-1687-4bf4-a478-ec6b7c7f78c5/reports/37ba92d7-c4ea-4063-9dcc-145e502d027e/6e77e9a939f7792b2182?noSignUpCheck=1#%23_%23EAwAAB%2bLCAAAAAAABADVVl1z4jYU%2fSset81DB4L8hTEzmc6SL2DIJsHBEJadjCxfg4KwXVnelDD898oYKLApydNu%2b5BBvvfce5WjI%2fss1Fag1lUU%2bL4ZII3Y2DLtmuboPoDhgOX7EFQNSy2p5zgRGYccHmWMldTPeAaytOd%2bKl%2b13PJd5jNKJPACUsJpImgcbaAX8edYtCLCsgCa8wQ4o9H0Ib7zqVoPMUuhpMr1JYMZREKtL9T18kFi1bohs3gMeXw9swq2DQ52DCe0bblXXavp%2bWSaJgzP16DfjVNDaUUQhpRQiORfqpzfXt1eK%2b61BHs0zeTozRZd%2fA2CK8oE8G2seHRBCBqN19HlGtqI4%2bkM8%2bm2HhgQ8X28gVNwJTGrtl8WarF2BRb5HhcjPooUZaSGxeSRWle%2bFDFFWWwWOeDXlExghnPASJ0IkdQrlSR%2bAe7TUxLPKgmPg4yISgH7xccpJSO1tNtCYD4GkXfY6VwkfAZF5wZ%2fOo%2bzSPD5XnGOIjHLZlEB22L%2bgSz3ZhX%2fT35%2beYG2l4ulALCIedGqFR1s8xtmGewzUSR6EZUEKyvu0t3RX%2ffqOfyZUQ6uPDMGxbFIKeb9VlLbQJfFYlO7oefIEbxP0zskbUbmP8utBNdy9cFyDC2wa4GpE6xZpqlr6rL0n1fMOcNp%2blRcrE6cpvnRHFFOKwrgrx%2brm929KR1NuY3Y%2fOfK5x3OjjJ2VETIJ1UN%2byExbUIQmLZmhP8HEcn79AiYH1VODni65jCOOcXRj5SQjnRUOghohwH9J7%2bPvuPvY%2bwdlVMQ6nYNtKqOHAsFlmFJS6Auv64%2fgdvP2nE%2fsDIYhu1jRw%2fsMjEBl01UNcpOQEhZMy2wkB4g3QaJfaCCvdnkciaNSI8zmctVmEoZ4iQ53ZUihyTmYgX8o1i3grOPzD0Z8zhLJBhsvaZVrVpZq9bssumHZhlLN1QGUvVtYod2jVgnL2f6CYmjkI7PYN5%2b9pvea3Dtzb1BO209xxQ3u4g0b6qduTO477XbnZ5112PdVqfneb2pc991tYuO13DdntbosakgM2%2bKB232aNxnj31r4jfZKx7cZIHOsuG1Y5C5lQ0H97Rz3mZ%2bv82Gl0P2OOhqsu619ZzYrch7fewH7KHvITJjz0Qb3g4HEyRziEQeCwfoNyOQDPbBP87fioW08hES1lynlQ8eaxfkO2zHSC3UT34qxSmgCXQ8EZdRLuVgawY32T4NxOTfkkWpWken6KBiHbsAaQYbEMYcig1IK4nQ26nDIb0U%2bHksP98xk%2bE%2bpmJVcgjzKLx0IaWvUrQol%2b8M5Dt2lqw87B52ucxdLF%2f52%2bK%2bdHAqiuHyKq06qNJ3o5KioRpSd%2fMuwfmt0E6tvah8mWeSzDeCN5CmK8esqrlfneAECiuN1k8bmtaPWyqXfwPXIxypEAwAAA%3d%3d" TargetMode="External"/><Relationship Id="rId4" Type="http://schemas.openxmlformats.org/officeDocument/2006/relationships/image" Target="../media/image15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24C6B-0A37-AFFB-EBC1-0FE64DB88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" y="1592903"/>
            <a:ext cx="12192000" cy="278591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40BAD2"/>
                </a:solidFill>
              </a:rPr>
              <a:t>Curbing US Corruption </a:t>
            </a:r>
            <a:br>
              <a:rPr lang="en-GB" b="1" dirty="0">
                <a:solidFill>
                  <a:srgbClr val="40BAD2"/>
                </a:solidFill>
              </a:rPr>
            </a:br>
            <a:r>
              <a:rPr lang="en-GB" b="1" dirty="0">
                <a:solidFill>
                  <a:schemeClr val="accent2"/>
                </a:solidFill>
              </a:rPr>
              <a:t>Through the Budget Process</a:t>
            </a:r>
            <a:endParaRPr lang="en-IE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BDBFD-7035-FED0-DA37-26BD23A51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2470" y="5857874"/>
            <a:ext cx="9144000" cy="1000125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Andrew Laing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 August 2025</a:t>
            </a:r>
          </a:p>
          <a:p>
            <a:endParaRPr lang="en-I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E096D-66ED-3394-F336-15EB0DF4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t>1</a:t>
            </a:fld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C04D2-A253-599D-171E-9516EA90D25F}"/>
              </a:ext>
            </a:extLst>
          </p:cNvPr>
          <p:cNvSpPr txBox="1"/>
          <p:nvPr/>
        </p:nvSpPr>
        <p:spPr>
          <a:xfrm>
            <a:off x="11262574" y="912249"/>
            <a:ext cx="929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40BAD2"/>
                </a:solidFill>
              </a:rPr>
              <a:t>Scan QR Code for Model</a:t>
            </a:r>
            <a:endParaRPr lang="en-IE" sz="1000" b="1" dirty="0">
              <a:solidFill>
                <a:srgbClr val="40BAD2"/>
              </a:solidFill>
            </a:endParaRPr>
          </a:p>
        </p:txBody>
      </p:sp>
      <p:pic>
        <p:nvPicPr>
          <p:cNvPr id="7" name="Picture 6" descr="A qr code with a sun and dots&#10;&#10;AI-generated content may be incorrect.">
            <a:extLst>
              <a:ext uri="{FF2B5EF4-FFF2-40B4-BE49-F238E27FC236}">
                <a16:creationId xmlns:a16="http://schemas.microsoft.com/office/drawing/2014/main" id="{4672A405-0A02-21D9-B8E5-B70C70E54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2574" y="1"/>
            <a:ext cx="929422" cy="9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9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EF7F1-A10C-C493-DFCC-554704465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9EF6-9780-B1C0-6678-0FFE2F27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0" y="258104"/>
            <a:ext cx="11343507" cy="880400"/>
          </a:xfrm>
          <a:noFill/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40BAD2"/>
                </a:solidFill>
              </a:rPr>
              <a:t>2. Refinements: USA’s Fiscal Space </a:t>
            </a:r>
            <a:r>
              <a:rPr lang="en-GB" b="1" dirty="0">
                <a:solidFill>
                  <a:schemeClr val="accent2"/>
                </a:solidFill>
              </a:rPr>
              <a:t>V4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BA5E66-8080-63E1-4BCF-2C58FD03008C}"/>
              </a:ext>
            </a:extLst>
          </p:cNvPr>
          <p:cNvSpPr txBox="1"/>
          <p:nvPr/>
        </p:nvSpPr>
        <p:spPr>
          <a:xfrm>
            <a:off x="257433" y="6369065"/>
            <a:ext cx="6647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Source: Model Under Development at the Dublin City University Anticorruption Research Centre Academic Research (Laing) </a:t>
            </a:r>
            <a:endParaRPr lang="en-GB" sz="9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455DC-3F7E-006C-E6E4-AF34D0B108FD}"/>
              </a:ext>
            </a:extLst>
          </p:cNvPr>
          <p:cNvSpPr txBox="1"/>
          <p:nvPr/>
        </p:nvSpPr>
        <p:spPr>
          <a:xfrm>
            <a:off x="6273179" y="6217965"/>
            <a:ext cx="344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BAD2"/>
                </a:solidFill>
              </a:rPr>
              <a:t>Based on 2020-22 Data</a:t>
            </a:r>
          </a:p>
          <a:p>
            <a:r>
              <a:rPr lang="en-US" dirty="0">
                <a:solidFill>
                  <a:srgbClr val="40BAD2"/>
                </a:solidFill>
              </a:rPr>
              <a:t>General Government Sector</a:t>
            </a:r>
            <a:endParaRPr lang="en-IE" dirty="0">
              <a:solidFill>
                <a:srgbClr val="40BAD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E59D6-1320-D072-B78F-9A5F5A28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pPr/>
              <a:t>10</a:t>
            </a:fld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007E8-BA11-7D3F-534D-60B5C8684C4A}"/>
              </a:ext>
            </a:extLst>
          </p:cNvPr>
          <p:cNvSpPr txBox="1"/>
          <p:nvPr/>
        </p:nvSpPr>
        <p:spPr>
          <a:xfrm>
            <a:off x="327713" y="1138504"/>
            <a:ext cx="6507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2"/>
                </a:solidFill>
              </a:rPr>
              <a:t>Low Tax, </a:t>
            </a:r>
            <a:r>
              <a:rPr lang="en-US" sz="1600" i="1" dirty="0">
                <a:solidFill>
                  <a:schemeClr val="accent2"/>
                </a:solidFill>
              </a:rPr>
              <a:t>Strong Borrowing, and High NATO Defense and Aid targets </a:t>
            </a:r>
            <a:endParaRPr lang="en-IE" sz="1600" i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E59896-164A-F806-AFC2-925C2E06C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2967" y="1293332"/>
            <a:ext cx="2881509" cy="51995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2"/>
                </a:solidFill>
              </a:rPr>
              <a:t>Increase NATO target to 5% of GDP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2"/>
                </a:solidFill>
              </a:rPr>
              <a:t>Efficiency still remains the dominant</a:t>
            </a:r>
            <a:r>
              <a:rPr lang="en-US" sz="2000" b="1" dirty="0">
                <a:solidFill>
                  <a:srgbClr val="40BAD2"/>
                </a:solidFill>
              </a:rPr>
              <a:t> source of fiscal space</a:t>
            </a:r>
          </a:p>
          <a:p>
            <a:pPr lvl="1">
              <a:lnSpc>
                <a:spcPct val="110000"/>
              </a:lnSpc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Tariffs may increase fiscal space</a:t>
            </a:r>
          </a:p>
          <a:p>
            <a:pPr lvl="1">
              <a:lnSpc>
                <a:spcPct val="110000"/>
              </a:lnSpc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3rd Party Payments still relatively small but NATO-based fiscal space dominates Aid</a:t>
            </a:r>
          </a:p>
          <a:p>
            <a:pPr lvl="1">
              <a:lnSpc>
                <a:spcPct val="110000"/>
              </a:lnSpc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Debt too high but can be use short term if other forms of fiscal space created and growth produced</a:t>
            </a:r>
          </a:p>
          <a:p>
            <a:pPr lvl="1">
              <a:lnSpc>
                <a:spcPct val="110000"/>
              </a:lnSpc>
            </a:pPr>
            <a:endParaRPr lang="en-GB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A diagram of a cost&#10;&#10;AI-generated content may be incorrect.">
            <a:extLst>
              <a:ext uri="{FF2B5EF4-FFF2-40B4-BE49-F238E27FC236}">
                <a16:creationId xmlns:a16="http://schemas.microsoft.com/office/drawing/2014/main" id="{CC057188-ACAE-47CD-D52E-53F5CBD07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4" y="1477058"/>
            <a:ext cx="8503924" cy="4553453"/>
          </a:xfrm>
          <a:prstGeom prst="rect">
            <a:avLst/>
          </a:prstGeom>
        </p:spPr>
      </p:pic>
      <p:pic>
        <p:nvPicPr>
          <p:cNvPr id="8" name="Picture 7" descr="A qr code with a sun and dots&#10;&#10;AI-generated content may be incorrect.">
            <a:extLst>
              <a:ext uri="{FF2B5EF4-FFF2-40B4-BE49-F238E27FC236}">
                <a16:creationId xmlns:a16="http://schemas.microsoft.com/office/drawing/2014/main" id="{ACCB3660-BB22-689F-5CD0-74F42058C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5780" y="1"/>
            <a:ext cx="726218" cy="7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7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D62FD-BA7D-1553-E038-37BEC7F02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B475B-A4FF-5C64-E489-D95DF757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908"/>
            <a:ext cx="10515600" cy="1026165"/>
          </a:xfrm>
          <a:noFill/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40BAD2"/>
                </a:solidFill>
              </a:rPr>
              <a:t>2. Refinements: USA’s Fiscal Space </a:t>
            </a:r>
            <a:r>
              <a:rPr lang="en-GB" b="1" dirty="0">
                <a:solidFill>
                  <a:schemeClr val="accent2"/>
                </a:solidFill>
              </a:rPr>
              <a:t>Drivers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049DBD-4BF7-4358-2D89-6ED6F8E1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pPr/>
              <a:t>11</a:t>
            </a:fld>
            <a:endParaRPr lang="en-I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C3BCBB-688D-0034-3815-00364C0DA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5587" y="1011803"/>
            <a:ext cx="2958890" cy="580644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 to GDP ratio stable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hovers around 20% +/- 3%</a:t>
            </a:r>
          </a:p>
          <a:p>
            <a:pPr lvl="1">
              <a:lnSpc>
                <a:spcPct val="110000"/>
              </a:lnSpc>
            </a:pPr>
            <a:r>
              <a:rPr lang="en-GB" sz="2100" i="1" dirty="0">
                <a:solidFill>
                  <a:schemeClr val="accent2"/>
                </a:solidFill>
              </a:rPr>
              <a:t>FS Creation brings Tax to above 25% of GDP – reality c1/3 (c$300b from tariffs = 1.4% of GDP)</a:t>
            </a:r>
          </a:p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Debt to GDP has skyrocketed</a:t>
            </a:r>
          </a:p>
          <a:p>
            <a:pPr lvl="1">
              <a:lnSpc>
                <a:spcPct val="110000"/>
              </a:lnSpc>
            </a:pPr>
            <a:r>
              <a:rPr lang="en-GB" sz="2100" i="1" dirty="0">
                <a:solidFill>
                  <a:schemeClr val="accent2"/>
                </a:solidFill>
              </a:rPr>
              <a:t>FS up by 6.4% with risks, but could fall</a:t>
            </a:r>
          </a:p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Inefficiency is a key source of fiscal space </a:t>
            </a:r>
          </a:p>
          <a:p>
            <a:pPr lvl="1">
              <a:lnSpc>
                <a:spcPct val="110000"/>
              </a:lnSpc>
            </a:pPr>
            <a:r>
              <a:rPr lang="en-GB" sz="2100" i="1" dirty="0">
                <a:solidFill>
                  <a:schemeClr val="accent2"/>
                </a:solidFill>
              </a:rPr>
              <a:t>FS effects are ambiguous ($200b offset)</a:t>
            </a:r>
            <a:endParaRPr lang="en-GB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GB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Party Payments (NATO and AID) were relatively small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NATO policy change now significant </a:t>
            </a:r>
          </a:p>
          <a:p>
            <a:pPr lvl="1">
              <a:lnSpc>
                <a:spcPct val="110000"/>
              </a:lnSpc>
            </a:pPr>
            <a:r>
              <a:rPr lang="en-GB" sz="2100" i="1" dirty="0">
                <a:solidFill>
                  <a:schemeClr val="accent2"/>
                </a:solidFill>
              </a:rPr>
              <a:t>FS doubles by 1.1% of GDP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C68C88-B0F3-FD0B-A255-2209C5C4C250}"/>
              </a:ext>
            </a:extLst>
          </p:cNvPr>
          <p:cNvSpPr txBox="1"/>
          <p:nvPr/>
        </p:nvSpPr>
        <p:spPr>
          <a:xfrm>
            <a:off x="298315" y="6308209"/>
            <a:ext cx="34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BAD2"/>
                </a:solidFill>
              </a:rPr>
              <a:t>General Government Sector</a:t>
            </a:r>
            <a:endParaRPr lang="en-IE" dirty="0">
              <a:solidFill>
                <a:srgbClr val="40BAD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68D82-59CE-1CEA-F362-2E7603145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789" y="1352550"/>
            <a:ext cx="8869798" cy="497854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AD59C6-4BFD-D1DF-F148-CA224A2995A4}"/>
              </a:ext>
            </a:extLst>
          </p:cNvPr>
          <p:cNvCxnSpPr>
            <a:cxnSpLocks/>
          </p:cNvCxnSpPr>
          <p:nvPr/>
        </p:nvCxnSpPr>
        <p:spPr>
          <a:xfrm flipV="1">
            <a:off x="7760970" y="1597628"/>
            <a:ext cx="1264617" cy="322612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8D28512-71EA-8D70-FAF0-C16D008E20C9}"/>
              </a:ext>
            </a:extLst>
          </p:cNvPr>
          <p:cNvSpPr txBox="1"/>
          <p:nvPr/>
        </p:nvSpPr>
        <p:spPr>
          <a:xfrm>
            <a:off x="7471184" y="1368661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+4.2%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1D296F-BF6C-A773-8454-93B37EBC6FAF}"/>
              </a:ext>
            </a:extLst>
          </p:cNvPr>
          <p:cNvCxnSpPr>
            <a:cxnSpLocks/>
          </p:cNvCxnSpPr>
          <p:nvPr/>
        </p:nvCxnSpPr>
        <p:spPr>
          <a:xfrm>
            <a:off x="7760018" y="2446258"/>
            <a:ext cx="686639" cy="322612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E6D922-4EB9-E921-8CE1-4E67355ACD28}"/>
              </a:ext>
            </a:extLst>
          </p:cNvPr>
          <p:cNvCxnSpPr>
            <a:cxnSpLocks/>
          </p:cNvCxnSpPr>
          <p:nvPr/>
        </p:nvCxnSpPr>
        <p:spPr>
          <a:xfrm>
            <a:off x="7760970" y="4899423"/>
            <a:ext cx="632309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FA904B-86A5-180D-F956-907BE02273BC}"/>
              </a:ext>
            </a:extLst>
          </p:cNvPr>
          <p:cNvCxnSpPr>
            <a:cxnSpLocks/>
          </p:cNvCxnSpPr>
          <p:nvPr/>
        </p:nvCxnSpPr>
        <p:spPr>
          <a:xfrm flipV="1">
            <a:off x="7760970" y="5481179"/>
            <a:ext cx="685687" cy="165004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1707703-91FA-BCD1-DABD-A3F9B6B27BBD}"/>
              </a:ext>
            </a:extLst>
          </p:cNvPr>
          <p:cNvSpPr txBox="1"/>
          <p:nvPr/>
        </p:nvSpPr>
        <p:spPr>
          <a:xfrm>
            <a:off x="7925431" y="2034688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5"/>
                </a:solidFill>
              </a:rPr>
              <a:t>+6.4%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01B23A-8D22-DC40-D312-3390621109D9}"/>
              </a:ext>
            </a:extLst>
          </p:cNvPr>
          <p:cNvSpPr txBox="1"/>
          <p:nvPr/>
        </p:nvSpPr>
        <p:spPr>
          <a:xfrm>
            <a:off x="7925431" y="4397330"/>
            <a:ext cx="63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E75177-BAD2-C773-7ACA-58CB2D7132CA}"/>
              </a:ext>
            </a:extLst>
          </p:cNvPr>
          <p:cNvSpPr txBox="1"/>
          <p:nvPr/>
        </p:nvSpPr>
        <p:spPr>
          <a:xfrm>
            <a:off x="7720908" y="5082238"/>
            <a:ext cx="101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4">
                    <a:lumMod val="75000"/>
                  </a:schemeClr>
                </a:solidFill>
              </a:rPr>
              <a:t>+1.1%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A8F3B-7DAB-0560-FB14-66D1353ED578}"/>
              </a:ext>
            </a:extLst>
          </p:cNvPr>
          <p:cNvSpPr txBox="1"/>
          <p:nvPr/>
        </p:nvSpPr>
        <p:spPr>
          <a:xfrm>
            <a:off x="7612380" y="2734786"/>
            <a:ext cx="117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5"/>
                </a:solidFill>
              </a:rPr>
              <a:t>Or -??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688C7DD-039C-A464-D5F5-50238C4F5003}"/>
              </a:ext>
            </a:extLst>
          </p:cNvPr>
          <p:cNvCxnSpPr>
            <a:cxnSpLocks/>
          </p:cNvCxnSpPr>
          <p:nvPr/>
        </p:nvCxnSpPr>
        <p:spPr>
          <a:xfrm flipV="1">
            <a:off x="7769659" y="1417671"/>
            <a:ext cx="803604" cy="1041465"/>
          </a:xfrm>
          <a:prstGeom prst="straightConnector1">
            <a:avLst/>
          </a:prstGeom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 descr="A qr code with a sun and dots&#10;&#10;AI-generated content may be incorrect.">
            <a:extLst>
              <a:ext uri="{FF2B5EF4-FFF2-40B4-BE49-F238E27FC236}">
                <a16:creationId xmlns:a16="http://schemas.microsoft.com/office/drawing/2014/main" id="{C7E9882E-D401-DD29-8C0F-5F4086CD9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5780" y="1"/>
            <a:ext cx="726218" cy="7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8E402-DBCE-DB43-6633-73F37610D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7F55-653F-9C11-E2E0-7D61A25B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37"/>
            <a:ext cx="10515600" cy="1001918"/>
          </a:xfrm>
          <a:noFill/>
        </p:spPr>
        <p:txBody>
          <a:bodyPr/>
          <a:lstStyle/>
          <a:p>
            <a:pPr algn="ctr"/>
            <a:r>
              <a:rPr lang="en-US" b="1" dirty="0">
                <a:solidFill>
                  <a:srgbClr val="40BAD2"/>
                </a:solidFill>
              </a:rPr>
              <a:t>2. Refinements: </a:t>
            </a:r>
            <a:r>
              <a:rPr lang="en-GB" b="1" dirty="0">
                <a:solidFill>
                  <a:srgbClr val="40BAD2"/>
                </a:solidFill>
              </a:rPr>
              <a:t>Quantified </a:t>
            </a:r>
            <a:r>
              <a:rPr lang="en-GB" b="1" dirty="0">
                <a:solidFill>
                  <a:schemeClr val="accent2"/>
                </a:solidFill>
              </a:rPr>
              <a:t>Efficiency Losses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C2C75-0DE1-CA6F-295D-F9C1DBED4F5D}"/>
              </a:ext>
            </a:extLst>
          </p:cNvPr>
          <p:cNvSpPr txBox="1"/>
          <p:nvPr/>
        </p:nvSpPr>
        <p:spPr>
          <a:xfrm>
            <a:off x="1676399" y="99610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United States  – General Government 2020-22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EB805F-D1B9-9728-1DD8-63CF33309A00}"/>
              </a:ext>
            </a:extLst>
          </p:cNvPr>
          <p:cNvSpPr txBox="1"/>
          <p:nvPr/>
        </p:nvSpPr>
        <p:spPr>
          <a:xfrm>
            <a:off x="1676399" y="6538912"/>
            <a:ext cx="6647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Source: Dublin City University Anticorruption Research Centre Academic Research (Laing) </a:t>
            </a:r>
            <a:endParaRPr lang="en-GB" sz="9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99BE80-5BE3-6AD6-D00B-4DB4E60F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pPr/>
              <a:t>12</a:t>
            </a:fld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37F1F-B4DF-9CF3-F95E-EB1A29CAE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99" y="1311329"/>
            <a:ext cx="9096799" cy="5206409"/>
          </a:xfrm>
          <a:prstGeom prst="rect">
            <a:avLst/>
          </a:prstGeom>
        </p:spPr>
      </p:pic>
      <p:pic>
        <p:nvPicPr>
          <p:cNvPr id="5" name="Picture 4" descr="A qr code with a sun and dots&#10;&#10;AI-generated content may be incorrect.">
            <a:extLst>
              <a:ext uri="{FF2B5EF4-FFF2-40B4-BE49-F238E27FC236}">
                <a16:creationId xmlns:a16="http://schemas.microsoft.com/office/drawing/2014/main" id="{CD56FDC4-6654-F62C-8B84-7C0A29554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5780" y="1"/>
            <a:ext cx="726218" cy="7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9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3B6C8-C950-20CA-BC78-818D98265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93C8D-B8DF-78AC-8614-22638037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37"/>
            <a:ext cx="10515600" cy="1001918"/>
          </a:xfrm>
          <a:noFill/>
        </p:spPr>
        <p:txBody>
          <a:bodyPr/>
          <a:lstStyle/>
          <a:p>
            <a:pPr algn="ctr"/>
            <a:r>
              <a:rPr lang="en-US" b="1" dirty="0">
                <a:solidFill>
                  <a:srgbClr val="40BAD2"/>
                </a:solidFill>
              </a:rPr>
              <a:t>2.</a:t>
            </a:r>
            <a:r>
              <a:rPr lang="en-GB" b="1" dirty="0">
                <a:solidFill>
                  <a:srgbClr val="40BAD2"/>
                </a:solidFill>
              </a:rPr>
              <a:t>Refinements </a:t>
            </a:r>
            <a:r>
              <a:rPr lang="en-GB" b="1" dirty="0">
                <a:solidFill>
                  <a:schemeClr val="accent2"/>
                </a:solidFill>
              </a:rPr>
              <a:t>- Functions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132FEE-76BA-49D6-9E02-783C01763E7B}"/>
              </a:ext>
            </a:extLst>
          </p:cNvPr>
          <p:cNvSpPr txBox="1"/>
          <p:nvPr/>
        </p:nvSpPr>
        <p:spPr>
          <a:xfrm>
            <a:off x="838200" y="1201882"/>
            <a:ext cx="9791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General Government Health Function 2020-22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25D83B-7BEA-58EC-46F1-4A1AB7944B87}"/>
              </a:ext>
            </a:extLst>
          </p:cNvPr>
          <p:cNvSpPr txBox="1"/>
          <p:nvPr/>
        </p:nvSpPr>
        <p:spPr>
          <a:xfrm>
            <a:off x="1676399" y="6538912"/>
            <a:ext cx="6647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Source: Dublin City University Anticorruption Research Centre Academic Research (Laing) </a:t>
            </a:r>
            <a:endParaRPr lang="en-GB" sz="9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1C856-A8F4-3BC3-EE1F-99276743D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pPr/>
              <a:t>13</a:t>
            </a:fld>
            <a:endParaRPr lang="en-IE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085B05-A40B-5E5F-9CF9-B94C23325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4" y="2347213"/>
            <a:ext cx="19499417" cy="76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7" name="Picture 6" descr="A diagram of a company&#10;&#10;AI-generated content may be incorrect.">
            <a:extLst>
              <a:ext uri="{FF2B5EF4-FFF2-40B4-BE49-F238E27FC236}">
                <a16:creationId xmlns:a16="http://schemas.microsoft.com/office/drawing/2014/main" id="{F5D86C3A-34CB-4EC1-2F46-491DC1D34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52" y="1725102"/>
            <a:ext cx="8240361" cy="4854199"/>
          </a:xfrm>
          <a:prstGeom prst="rect">
            <a:avLst/>
          </a:prstGeom>
        </p:spPr>
      </p:pic>
      <p:pic>
        <p:nvPicPr>
          <p:cNvPr id="6" name="Picture 5" descr="A qr code with a sun and dots&#10;&#10;AI-generated content may be incorrect.">
            <a:extLst>
              <a:ext uri="{FF2B5EF4-FFF2-40B4-BE49-F238E27FC236}">
                <a16:creationId xmlns:a16="http://schemas.microsoft.com/office/drawing/2014/main" id="{0F58A760-52B2-0133-4841-856E93562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5780" y="1"/>
            <a:ext cx="726218" cy="7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5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A37E4-3738-F072-C8C6-320EE0A12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F2FD-B0E7-C296-63DA-A56A44C9DC4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b="1" dirty="0">
                <a:solidFill>
                  <a:srgbClr val="40BAD2"/>
                </a:solidFill>
              </a:rPr>
              <a:t>2.</a:t>
            </a:r>
            <a:r>
              <a:rPr lang="en-GB" b="1" dirty="0">
                <a:solidFill>
                  <a:srgbClr val="40BAD2"/>
                </a:solidFill>
              </a:rPr>
              <a:t>Refinements </a:t>
            </a:r>
            <a:r>
              <a:rPr lang="en-GB" b="1" dirty="0">
                <a:solidFill>
                  <a:schemeClr val="accent2"/>
                </a:solidFill>
              </a:rPr>
              <a:t>– </a:t>
            </a:r>
            <a:r>
              <a:rPr lang="en-US" b="1" dirty="0">
                <a:solidFill>
                  <a:schemeClr val="accent2"/>
                </a:solidFill>
              </a:rPr>
              <a:t>Health Function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&amp; Cost Benchmarks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B61C4-D2DC-9A2A-FA0C-BDCB21B3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pPr/>
              <a:t>14</a:t>
            </a:fld>
            <a:endParaRPr lang="en-I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24F55E1-FCEA-13E0-CFB6-DBBED62D325C}"/>
              </a:ext>
            </a:extLst>
          </p:cNvPr>
          <p:cNvSpPr txBox="1">
            <a:spLocks/>
          </p:cNvSpPr>
          <p:nvPr/>
        </p:nvSpPr>
        <p:spPr>
          <a:xfrm>
            <a:off x="9822180" y="2086089"/>
            <a:ext cx="2369820" cy="4270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2"/>
                </a:solidFill>
              </a:rPr>
              <a:t>US spends the most on health compared to all other countries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all four metrics historically 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2"/>
                </a:solidFill>
              </a:rPr>
              <a:t>2022 Levels:</a:t>
            </a:r>
          </a:p>
          <a:p>
            <a:pPr lvl="1">
              <a:lnSpc>
                <a:spcPct val="110000"/>
              </a:lnSpc>
            </a:pPr>
            <a:r>
              <a:rPr lang="en-US" sz="1600" b="1" dirty="0">
                <a:solidFill>
                  <a:srgbClr val="40BAD2"/>
                </a:solidFill>
              </a:rPr>
              <a:t>$2.7 trillion</a:t>
            </a:r>
          </a:p>
          <a:p>
            <a:pPr lvl="1">
              <a:lnSpc>
                <a:spcPct val="110000"/>
              </a:lnSpc>
            </a:pPr>
            <a:r>
              <a:rPr lang="en-US" sz="1600" b="1" dirty="0">
                <a:solidFill>
                  <a:srgbClr val="40BAD2"/>
                </a:solidFill>
              </a:rPr>
              <a:t>10% of GDP, </a:t>
            </a:r>
          </a:p>
          <a:p>
            <a:pPr lvl="1">
              <a:lnSpc>
                <a:spcPct val="110000"/>
              </a:lnSpc>
            </a:pPr>
            <a:r>
              <a:rPr lang="en-US" sz="1600" b="1" dirty="0">
                <a:solidFill>
                  <a:srgbClr val="40BAD2"/>
                </a:solidFill>
              </a:rPr>
              <a:t>20% of total exp </a:t>
            </a:r>
          </a:p>
          <a:p>
            <a:pPr lvl="1">
              <a:lnSpc>
                <a:spcPct val="110000"/>
              </a:lnSpc>
            </a:pPr>
            <a:r>
              <a:rPr lang="en-US" sz="1600" b="1" dirty="0">
                <a:solidFill>
                  <a:srgbClr val="40BAD2"/>
                </a:solidFill>
              </a:rPr>
              <a:t>$8k per person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2"/>
                </a:solidFill>
              </a:rPr>
              <a:t>2</a:t>
            </a:r>
            <a:r>
              <a:rPr lang="en-US" sz="2000" b="1" baseline="30000" dirty="0">
                <a:solidFill>
                  <a:schemeClr val="accent2"/>
                </a:solidFill>
              </a:rPr>
              <a:t>nd</a:t>
            </a:r>
            <a:r>
              <a:rPr lang="en-US" sz="2000" b="1" dirty="0">
                <a:solidFill>
                  <a:schemeClr val="accent2"/>
                </a:solidFill>
              </a:rPr>
              <a:t> Highest are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Japan at 9% of GDP and Ireland $5kpp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Lowest is Indonesia at 1.5% of GDP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A1353-DE80-BC94-0974-20EEC18DF946}"/>
              </a:ext>
            </a:extLst>
          </p:cNvPr>
          <p:cNvSpPr txBox="1"/>
          <p:nvPr/>
        </p:nvSpPr>
        <p:spPr>
          <a:xfrm>
            <a:off x="127700" y="1703723"/>
            <a:ext cx="969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BAD2"/>
                </a:solidFill>
              </a:rPr>
              <a:t>General Government Sector – Country Comparators</a:t>
            </a:r>
            <a:endParaRPr lang="en-IE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CD47F-38E2-0556-D286-C65401373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700" y="2073054"/>
            <a:ext cx="9694480" cy="4283295"/>
          </a:xfrm>
          <a:prstGeom prst="rect">
            <a:avLst/>
          </a:prstGeom>
        </p:spPr>
      </p:pic>
      <p:pic>
        <p:nvPicPr>
          <p:cNvPr id="6" name="Picture 5" descr="A qr code with a sun and dots&#10;&#10;AI-generated content may be incorrect.">
            <a:extLst>
              <a:ext uri="{FF2B5EF4-FFF2-40B4-BE49-F238E27FC236}">
                <a16:creationId xmlns:a16="http://schemas.microsoft.com/office/drawing/2014/main" id="{5E826D2F-B52E-E459-59B8-0FA7FC61E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5780" y="1"/>
            <a:ext cx="726218" cy="7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9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9DD1B-A79E-2193-DE36-DD0EFB627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A2B5-E474-6420-ADB7-DC4EC759BAB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40BAD2"/>
                </a:solidFill>
              </a:rPr>
              <a:t>2.</a:t>
            </a:r>
            <a:r>
              <a:rPr lang="en-GB" b="1" dirty="0">
                <a:solidFill>
                  <a:srgbClr val="40BAD2"/>
                </a:solidFill>
              </a:rPr>
              <a:t>Refinements </a:t>
            </a:r>
            <a:r>
              <a:rPr lang="en-GB" b="1" dirty="0">
                <a:solidFill>
                  <a:schemeClr val="accent2"/>
                </a:solidFill>
              </a:rPr>
              <a:t>- </a:t>
            </a:r>
            <a:r>
              <a:rPr lang="en-US" b="1" dirty="0">
                <a:solidFill>
                  <a:schemeClr val="accent2"/>
                </a:solidFill>
              </a:rPr>
              <a:t>Health Function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&amp; Efficiency Benchmarks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–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Maternal Mortality and Universal Health Coverage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FE3C1-46BF-5867-3F1C-4C9485C8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pPr/>
              <a:t>15</a:t>
            </a:fld>
            <a:endParaRPr lang="en-I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C89BC5-6E38-4826-1108-690EBCF18250}"/>
              </a:ext>
            </a:extLst>
          </p:cNvPr>
          <p:cNvSpPr txBox="1">
            <a:spLocks/>
          </p:cNvSpPr>
          <p:nvPr/>
        </p:nvSpPr>
        <p:spPr>
          <a:xfrm>
            <a:off x="9822180" y="1703723"/>
            <a:ext cx="2369820" cy="4652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2"/>
                </a:solidFill>
              </a:rPr>
              <a:t>Maternal Mortality risk and health funding </a:t>
            </a:r>
            <a:r>
              <a:rPr lang="en-US" sz="2000" b="1" dirty="0">
                <a:solidFill>
                  <a:srgbClr val="C00000"/>
                </a:solidFill>
              </a:rPr>
              <a:t>positively associated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2"/>
                </a:solidFill>
              </a:rPr>
              <a:t>Universal Health Coverage (UHC) rates in the US are the most expensive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both per capita and % of GDP terms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B559BA-1953-5E36-3B0E-DFCF4FD87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700" y="1871031"/>
            <a:ext cx="9648293" cy="4120194"/>
          </a:xfrm>
          <a:prstGeom prst="rect">
            <a:avLst/>
          </a:prstGeom>
        </p:spPr>
      </p:pic>
      <p:pic>
        <p:nvPicPr>
          <p:cNvPr id="5" name="Picture 4" descr="A qr code with a sun and dots&#10;&#10;AI-generated content may be incorrect.">
            <a:extLst>
              <a:ext uri="{FF2B5EF4-FFF2-40B4-BE49-F238E27FC236}">
                <a16:creationId xmlns:a16="http://schemas.microsoft.com/office/drawing/2014/main" id="{3C158D7A-6504-78C7-D362-F9D32218D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5780" y="1"/>
            <a:ext cx="726218" cy="7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7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046C2-0A04-3105-AA35-8DCABE444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31E4-3E63-0EFB-9FFC-336E69443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095" y="388192"/>
            <a:ext cx="9144000" cy="856948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3. Main Points</a:t>
            </a:r>
            <a:endParaRPr lang="en-IE" sz="4800" dirty="0">
              <a:solidFill>
                <a:srgbClr val="40BAD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C5C1F-3681-F827-830E-FD640C96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t>16</a:t>
            </a:fld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E0AC4-54A9-9113-1A74-EEA1CF4FFECF}"/>
              </a:ext>
            </a:extLst>
          </p:cNvPr>
          <p:cNvSpPr txBox="1"/>
          <p:nvPr/>
        </p:nvSpPr>
        <p:spPr>
          <a:xfrm>
            <a:off x="204281" y="1007923"/>
            <a:ext cx="11783438" cy="5713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Data issues: </a:t>
            </a:r>
            <a:r>
              <a:rPr lang="en-US" sz="2400" dirty="0">
                <a:solidFill>
                  <a:schemeClr val="accent2"/>
                </a:solidFill>
              </a:rPr>
              <a:t>IMF GFS Database (Coherence and Granularity) and functional risks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Government is </a:t>
            </a:r>
            <a:r>
              <a:rPr lang="en-US" sz="2400" b="1" dirty="0">
                <a:solidFill>
                  <a:srgbClr val="40BAD2"/>
                </a:solidFill>
              </a:rPr>
              <a:t>Big and Messy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- US is the Biggest and No Different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Need to see corruption within context </a:t>
            </a:r>
            <a:r>
              <a:rPr lang="en-US" b="1" dirty="0">
                <a:solidFill>
                  <a:srgbClr val="40BAD2"/>
                </a:solidFill>
              </a:rPr>
              <a:t>to everything else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– incl. political maneuvering &amp; other inefficiencies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Public Data Based Estimates a Start </a:t>
            </a:r>
            <a:r>
              <a:rPr lang="en-US" b="1" dirty="0">
                <a:solidFill>
                  <a:srgbClr val="40BAD2"/>
                </a:solidFill>
              </a:rPr>
              <a:t>(18 Tables / 166 Figures)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– Gold Standard is using confidential data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US Efficiency is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Close to Being the Only Remaining Source of Fiscal Space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But US taking some risks </a:t>
            </a:r>
            <a:r>
              <a:rPr lang="en-US" b="1" dirty="0">
                <a:solidFill>
                  <a:srgbClr val="40BAD2"/>
                </a:solidFill>
              </a:rPr>
              <a:t>with expansion (Debt, Tax on  International Trade &amp; NATO) - </a:t>
            </a:r>
            <a:r>
              <a:rPr lang="en-US" b="1" dirty="0">
                <a:solidFill>
                  <a:schemeClr val="accent2"/>
                </a:solidFill>
              </a:rPr>
              <a:t>Impacts yet to play out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BAD2"/>
                </a:solidFill>
              </a:rPr>
              <a:t>Lots of problems at functional levels over last two decades – Looked at health only here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BAD2"/>
                </a:solidFill>
              </a:rPr>
              <a:t>$1.4 tr in efficiency opportunities at the GG Level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BAD2"/>
                </a:solidFill>
              </a:rPr>
              <a:t>Politics of Efficiency – </a:t>
            </a:r>
            <a:r>
              <a:rPr lang="en-US" dirty="0">
                <a:solidFill>
                  <a:srgbClr val="40BAD2"/>
                </a:solidFill>
              </a:rPr>
              <a:t>Allocative Efficiency &gt;&gt; Programs Change for Different Priority Impacts but Policy can be used as Cover for Patronage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Fiscal Space and Efficiency Assessment Can be Done for Any Country </a:t>
            </a:r>
            <a:r>
              <a:rPr lang="en-US" sz="2400" dirty="0">
                <a:solidFill>
                  <a:schemeClr val="accent2"/>
                </a:solidFill>
              </a:rPr>
              <a:t>Relatively Quickly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More Research Needed  </a:t>
            </a:r>
            <a:endParaRPr lang="en-US" sz="2400" b="1" dirty="0">
              <a:solidFill>
                <a:srgbClr val="40BAD2"/>
              </a:solidFill>
            </a:endParaRPr>
          </a:p>
        </p:txBody>
      </p:sp>
      <p:pic>
        <p:nvPicPr>
          <p:cNvPr id="5" name="Picture 4" descr="A qr code with a sun and dots&#10;&#10;AI-generated content may be incorrect.">
            <a:extLst>
              <a:ext uri="{FF2B5EF4-FFF2-40B4-BE49-F238E27FC236}">
                <a16:creationId xmlns:a16="http://schemas.microsoft.com/office/drawing/2014/main" id="{E6919C32-DAC1-4242-48BE-6F7AED81B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5780" y="1"/>
            <a:ext cx="726218" cy="7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06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8138F-3C9A-085E-44CC-451250350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3676-34ED-CE56-8769-0E032645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41" y="2641396"/>
            <a:ext cx="10515600" cy="121133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2"/>
                </a:solidFill>
              </a:rPr>
              <a:t>Thank </a:t>
            </a:r>
            <a:r>
              <a:rPr lang="en-US" sz="6000" b="1" dirty="0">
                <a:solidFill>
                  <a:srgbClr val="40BAD2"/>
                </a:solidFill>
              </a:rPr>
              <a:t>You</a:t>
            </a:r>
            <a:endParaRPr lang="en-GB" sz="6000" b="1" dirty="0">
              <a:solidFill>
                <a:srgbClr val="40BAD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013B3-0528-CC31-73BE-0091C595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pPr/>
              <a:t>17</a:t>
            </a:fld>
            <a:endParaRPr lang="en-IE" dirty="0"/>
          </a:p>
        </p:txBody>
      </p:sp>
      <p:pic>
        <p:nvPicPr>
          <p:cNvPr id="5" name="Picture 4" descr="A qr code with a sun and dots&#10;&#10;AI-generated content may be incorrect.">
            <a:extLst>
              <a:ext uri="{FF2B5EF4-FFF2-40B4-BE49-F238E27FC236}">
                <a16:creationId xmlns:a16="http://schemas.microsoft.com/office/drawing/2014/main" id="{011E3491-6FB1-4F4C-77CB-33AB0FC45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5780" y="1"/>
            <a:ext cx="726218" cy="7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6D97E-0AE7-24CB-22C9-4C7864EFC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121E610-C78D-652C-9029-32D8746CA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72" y="1028353"/>
            <a:ext cx="9610928" cy="57295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solidFill>
                  <a:schemeClr val="accent2"/>
                </a:solidFill>
              </a:rPr>
              <a:t>Background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Questions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Equation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Parameters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Definitions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Key Risk Driver - US Budget Problems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accent2"/>
                </a:solidFill>
              </a:rPr>
              <a:t>Refinements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Sectors (level of government)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Functions (e.g. health and education)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Fiscal Space Scenario – 5% NATO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solidFill>
                  <a:schemeClr val="accent2"/>
                </a:solidFill>
              </a:rPr>
              <a:t>Summary of Main Findings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D0B256F6-A300-FE08-CAD8-9D81E262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F0E4ED-64DE-41E7-8945-A92F716AB226}" type="slidenum">
              <a:rPr lang="en-IE" smtClean="0"/>
              <a:pPr/>
              <a:t>2</a:t>
            </a:fld>
            <a:endParaRPr lang="en-IE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307C1E9-61D8-4E6A-77D1-ED721BF8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694"/>
            <a:ext cx="10515600" cy="724659"/>
          </a:xfrm>
          <a:noFill/>
        </p:spPr>
        <p:txBody>
          <a:bodyPr/>
          <a:lstStyle/>
          <a:p>
            <a:pPr algn="ctr"/>
            <a:r>
              <a:rPr lang="en-US" b="1" dirty="0">
                <a:solidFill>
                  <a:srgbClr val="40BAD2"/>
                </a:solidFill>
              </a:rPr>
              <a:t>Overview</a:t>
            </a:r>
            <a:endParaRPr lang="en-GB" b="1" dirty="0">
              <a:solidFill>
                <a:srgbClr val="40BAD2"/>
              </a:solidFill>
            </a:endParaRPr>
          </a:p>
        </p:txBody>
      </p:sp>
      <p:pic>
        <p:nvPicPr>
          <p:cNvPr id="5" name="Picture 4" descr="A qr code with a sun and diamonds&#10;&#10;AI-generated content may be incorrect.">
            <a:extLst>
              <a:ext uri="{FF2B5EF4-FFF2-40B4-BE49-F238E27FC236}">
                <a16:creationId xmlns:a16="http://schemas.microsoft.com/office/drawing/2014/main" id="{266415B7-D768-C274-3039-30EAADE46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3" y="100057"/>
            <a:ext cx="1113749" cy="12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6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206CE-C746-789E-9E95-20E1227CF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D04ABBD-6CE5-91E9-1203-E52E76EB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08" y="1028353"/>
            <a:ext cx="11243257" cy="5829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accent2"/>
                </a:solidFill>
              </a:rPr>
              <a:t>2024 ECPR Conference Paper</a:t>
            </a:r>
          </a:p>
          <a:p>
            <a:pPr marL="0" indent="0" algn="ctr">
              <a:buNone/>
            </a:pPr>
            <a:endParaRPr lang="en-GB" sz="500" b="1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2800" b="1" i="1" dirty="0"/>
              <a:t>RQ1. </a:t>
            </a:r>
            <a:r>
              <a:rPr lang="en-US" sz="2800" b="1" i="1" dirty="0">
                <a:solidFill>
                  <a:schemeClr val="accent2"/>
                </a:solidFill>
              </a:rPr>
              <a:t>Why</a:t>
            </a:r>
            <a:r>
              <a:rPr lang="en-US" sz="2800" b="1" i="1" dirty="0"/>
              <a:t> </a:t>
            </a:r>
            <a:r>
              <a:rPr lang="en-US" sz="2800" i="1" dirty="0"/>
              <a:t>is corruption not targeted through the annual budget process? </a:t>
            </a:r>
          </a:p>
          <a:p>
            <a:pPr lvl="2"/>
            <a:r>
              <a:rPr lang="en-US" sz="2400" b="1" i="1" dirty="0">
                <a:solidFill>
                  <a:srgbClr val="40BAD2"/>
                </a:solidFill>
              </a:rPr>
              <a:t>Theoretical Answer </a:t>
            </a:r>
            <a:r>
              <a:rPr lang="en-US" sz="2400" i="1" dirty="0"/>
              <a:t>: i) Sensitivity Issue in Government; and ii) Asymmetric Information</a:t>
            </a:r>
          </a:p>
          <a:p>
            <a:pPr lvl="2"/>
            <a:endParaRPr lang="en-US" sz="1700" i="1" dirty="0"/>
          </a:p>
          <a:p>
            <a:pPr marL="457200" lvl="1" indent="0">
              <a:buNone/>
            </a:pPr>
            <a:r>
              <a:rPr lang="en-US" sz="2800" b="1" i="1" dirty="0"/>
              <a:t>RQ2. </a:t>
            </a:r>
            <a:r>
              <a:rPr lang="en-US" sz="2800" b="1" i="1" dirty="0">
                <a:solidFill>
                  <a:schemeClr val="accent2"/>
                </a:solidFill>
              </a:rPr>
              <a:t>What</a:t>
            </a:r>
            <a:r>
              <a:rPr lang="en-US" sz="2800" b="1" i="1" dirty="0"/>
              <a:t> </a:t>
            </a:r>
            <a:r>
              <a:rPr lang="en-US" sz="2800" i="1" dirty="0"/>
              <a:t>are the losses and </a:t>
            </a:r>
            <a:r>
              <a:rPr lang="en-US" sz="2800" b="1" i="1" dirty="0">
                <a:solidFill>
                  <a:schemeClr val="accent2"/>
                </a:solidFill>
              </a:rPr>
              <a:t>Where</a:t>
            </a:r>
            <a:r>
              <a:rPr lang="en-US" sz="2800" i="1" dirty="0"/>
              <a:t> do they occur? </a:t>
            </a:r>
          </a:p>
          <a:p>
            <a:pPr lvl="2">
              <a:lnSpc>
                <a:spcPct val="110000"/>
              </a:lnSpc>
            </a:pPr>
            <a:r>
              <a:rPr lang="en-US" sz="2400" b="1" i="1" dirty="0">
                <a:solidFill>
                  <a:srgbClr val="40BAD2"/>
                </a:solidFill>
              </a:rPr>
              <a:t>Answer</a:t>
            </a:r>
            <a:r>
              <a:rPr lang="en-US" sz="2400" i="1" dirty="0"/>
              <a:t>: Use the equation for a testable estimate of losses by various locations: </a:t>
            </a:r>
            <a:br>
              <a:rPr lang="en-US" sz="2400" i="1" dirty="0"/>
            </a:br>
            <a:r>
              <a:rPr lang="en-US" sz="2400" i="1" dirty="0"/>
              <a:t>i) public finance sub-system; </a:t>
            </a:r>
            <a:br>
              <a:rPr lang="en-US" sz="2400" i="1" dirty="0"/>
            </a:br>
            <a:r>
              <a:rPr lang="en-US" sz="2400" i="1" dirty="0"/>
              <a:t>ii) level of government; and </a:t>
            </a:r>
            <a:br>
              <a:rPr lang="en-US" sz="2400" i="1" dirty="0"/>
            </a:br>
            <a:r>
              <a:rPr lang="en-US" sz="2400" i="1" dirty="0"/>
              <a:t>iii) function of government</a:t>
            </a:r>
          </a:p>
          <a:p>
            <a:pPr lvl="2"/>
            <a:endParaRPr lang="en-US" sz="1600" i="1" dirty="0"/>
          </a:p>
          <a:p>
            <a:pPr marL="457200" lvl="1" indent="0">
              <a:buNone/>
            </a:pPr>
            <a:r>
              <a:rPr lang="en-US" sz="2800" b="1" i="1" dirty="0"/>
              <a:t>RQ3. </a:t>
            </a:r>
            <a:r>
              <a:rPr lang="en-US" sz="2800" b="1" i="1" dirty="0">
                <a:solidFill>
                  <a:schemeClr val="accent2"/>
                </a:solidFill>
              </a:rPr>
              <a:t>How</a:t>
            </a:r>
            <a:r>
              <a:rPr lang="en-US" sz="2800" b="1" i="1" dirty="0"/>
              <a:t> </a:t>
            </a:r>
            <a:r>
              <a:rPr lang="en-US" sz="2800" i="1" dirty="0"/>
              <a:t>can it be tackled through budget process?</a:t>
            </a:r>
          </a:p>
          <a:p>
            <a:pPr lvl="2"/>
            <a:r>
              <a:rPr lang="en-US" sz="2400" b="1" i="1" dirty="0">
                <a:solidFill>
                  <a:srgbClr val="40BAD2"/>
                </a:solidFill>
              </a:rPr>
              <a:t>Working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40BAD2"/>
                </a:solidFill>
              </a:rPr>
              <a:t>Answer</a:t>
            </a:r>
            <a:r>
              <a:rPr lang="en-US" sz="2400" b="1" i="1" dirty="0"/>
              <a:t>: </a:t>
            </a:r>
            <a:r>
              <a:rPr lang="en-US" sz="2400" i="1" dirty="0"/>
              <a:t>Presenting it as a source of fiscal space and resolve the sensitivity asymmetric information problem ….</a:t>
            </a:r>
          </a:p>
          <a:p>
            <a:pPr marL="457200" lvl="1" indent="0">
              <a:buNone/>
            </a:pPr>
            <a:endParaRPr lang="en-US" sz="2800" i="1" dirty="0"/>
          </a:p>
          <a:p>
            <a:pPr marL="457200" lvl="1" indent="0">
              <a:buNone/>
            </a:pPr>
            <a:endParaRPr lang="en-GB" sz="2800" i="1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5AE9857E-B2A4-B3F0-10E7-E2606F09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F0E4ED-64DE-41E7-8945-A92F716AB226}" type="slidenum">
              <a:rPr lang="en-IE" smtClean="0"/>
              <a:pPr/>
              <a:t>3</a:t>
            </a:fld>
            <a:endParaRPr lang="en-IE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1243D3B-F6BD-D599-37FE-1D88C9FC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694"/>
            <a:ext cx="10515600" cy="724659"/>
          </a:xfrm>
          <a:noFill/>
        </p:spPr>
        <p:txBody>
          <a:bodyPr/>
          <a:lstStyle/>
          <a:p>
            <a:pPr algn="ctr"/>
            <a:r>
              <a:rPr lang="en-US" b="1" dirty="0">
                <a:solidFill>
                  <a:srgbClr val="40BAD2"/>
                </a:solidFill>
              </a:rPr>
              <a:t>1. Background</a:t>
            </a:r>
            <a:endParaRPr lang="en-GB" b="1" dirty="0">
              <a:solidFill>
                <a:srgbClr val="40BAD2"/>
              </a:solidFill>
            </a:endParaRPr>
          </a:p>
        </p:txBody>
      </p:sp>
      <p:pic>
        <p:nvPicPr>
          <p:cNvPr id="3" name="Picture 2" descr="A qr code with a sun and diamonds&#10;&#10;AI-generated content may be incorrect.">
            <a:extLst>
              <a:ext uri="{FF2B5EF4-FFF2-40B4-BE49-F238E27FC236}">
                <a16:creationId xmlns:a16="http://schemas.microsoft.com/office/drawing/2014/main" id="{90E51ED1-FAD9-1B82-1E51-674F49B52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3" y="100057"/>
            <a:ext cx="1113749" cy="12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5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5FA6F-1E99-180D-C4BB-540BB09E6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8">
            <a:extLst>
              <a:ext uri="{FF2B5EF4-FFF2-40B4-BE49-F238E27FC236}">
                <a16:creationId xmlns:a16="http://schemas.microsoft.com/office/drawing/2014/main" id="{8520E0FA-8B49-BE8F-DDA4-70172EBF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866" y="6356350"/>
            <a:ext cx="2743200" cy="365125"/>
          </a:xfrm>
        </p:spPr>
        <p:txBody>
          <a:bodyPr/>
          <a:lstStyle/>
          <a:p>
            <a:fld id="{33F0E4ED-64DE-41E7-8945-A92F716AB226}" type="slidenum">
              <a:rPr lang="en-IE" smtClean="0"/>
              <a:t>4</a:t>
            </a:fld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D9A1D0-A1CC-B072-A293-F629E7B273D2}"/>
              </a:ext>
            </a:extLst>
          </p:cNvPr>
          <p:cNvSpPr txBox="1"/>
          <p:nvPr/>
        </p:nvSpPr>
        <p:spPr>
          <a:xfrm>
            <a:off x="2250270" y="5270182"/>
            <a:ext cx="79115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IE" sz="24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ubscripts </a:t>
            </a:r>
            <a:r>
              <a:rPr lang="en-IE" sz="2400" i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i, j, </a:t>
            </a:r>
            <a:r>
              <a:rPr lang="en-IE" sz="24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IE" sz="2400" i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</a:t>
            </a:r>
            <a:r>
              <a:rPr lang="en-IE" sz="24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denote country, period and subsystem </a:t>
            </a:r>
          </a:p>
          <a:p>
            <a:pPr algn="ctr"/>
            <a:r>
              <a:rPr lang="en-IE" sz="24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 – government function and level</a:t>
            </a:r>
            <a:endParaRPr lang="en-IE" sz="2400" i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DC844C-3577-069B-BDF7-0086E705F4AD}"/>
                  </a:ext>
                </a:extLst>
              </p:cNvPr>
              <p:cNvSpPr txBox="1"/>
              <p:nvPr/>
            </p:nvSpPr>
            <p:spPr>
              <a:xfrm>
                <a:off x="0" y="4736852"/>
                <a:ext cx="12192000" cy="424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E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IE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𝑆𝑦𝑠𝑡𝑒𝑚𝑖𝑐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𝐶𝑜𝑠𝑡𝑠</m:t>
                              </m:r>
                            </m:e>
                            <m:sub>
                              <m:r>
                                <a:rPr lang="en-IE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𝑖𝑗𝑡</m:t>
                              </m:r>
                            </m:sub>
                          </m:sSub>
                        </m:fName>
                        <m:e>
                          <m:r>
                            <a:rPr lang="en-IE" sz="2000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IE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𝐹𝑖𝑛𝑎𝑛𝑐𝑖𝑎𝑙</m:t>
                              </m:r>
                              <m:r>
                                <a:rPr lang="en-IE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E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𝐹𝑙𝑜𝑤𝑠</m:t>
                              </m:r>
                              <m:r>
                                <a:rPr lang="en-IE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IE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𝐺𝐹𝑆</m:t>
                              </m:r>
                              <m:r>
                                <a:rPr lang="en-IE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  <m:sub>
                              <m:r>
                                <a:rPr lang="en-IE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𝑖𝑗𝑡</m:t>
                              </m:r>
                            </m:sub>
                          </m:sSub>
                          <m:r>
                            <a:rPr lang="en-IE" sz="2000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× </m:t>
                          </m:r>
                          <m:sSub>
                            <m:sSubPr>
                              <m:ctrlPr>
                                <a:rPr lang="en-IE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IE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𝑅𝑖𝑠𝑘𝑠</m:t>
                              </m:r>
                              <m:d>
                                <m:dPr>
                                  <m:ctrlPr>
                                    <a:rPr lang="en-IE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𝑃𝐸𝐹𝐴</m:t>
                                  </m:r>
                                  <m:r>
                                    <a:rPr lang="en-IE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IE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𝐶𝑃𝐼</m:t>
                                  </m:r>
                                  <m:r>
                                    <a:rPr lang="en-IE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IE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𝑂𝐵𝐼</m:t>
                                  </m:r>
                                  <m:r>
                                    <a:rPr lang="en-IE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IE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𝑖𝑗𝑡</m:t>
                              </m:r>
                            </m:sub>
                          </m:sSub>
                          <m:r>
                            <a:rPr lang="en-IE" sz="2000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</m:func>
                      <m:sSub>
                        <m:sSubPr>
                          <m:ctrlPr>
                            <a:rPr lang="en-IE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𝐼𝑚𝑝𝑎𝑐𝑡</m:t>
                          </m:r>
                          <m:r>
                            <a:rPr lang="en-I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I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𝑝𝑎𝑟𝑎𝑚𝑒𝑡𝑒𝑟𝑠</m:t>
                          </m:r>
                          <m:r>
                            <a:rPr lang="en-I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IE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𝑖𝑗𝑡</m:t>
                          </m:r>
                        </m:sub>
                      </m:sSub>
                      <m:r>
                        <a:rPr lang="en-I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E" sz="2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DC844C-3577-069B-BDF7-0086E705F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36852"/>
                <a:ext cx="12192000" cy="42479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B88BAA-8EFA-1180-4E16-B8E546ACC48D}"/>
                  </a:ext>
                </a:extLst>
              </p:cNvPr>
              <p:cNvSpPr txBox="1"/>
              <p:nvPr/>
            </p:nvSpPr>
            <p:spPr>
              <a:xfrm>
                <a:off x="531577" y="1759748"/>
                <a:ext cx="11227982" cy="3121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40BAD2"/>
                    </a:solidFill>
                  </a:rPr>
                  <a:t>Estimating Efficiency Losses: </a:t>
                </a:r>
              </a:p>
              <a:p>
                <a:pPr algn="ctr"/>
                <a:r>
                  <a:rPr lang="en-US" sz="4400" b="1" dirty="0">
                    <a:solidFill>
                      <a:schemeClr val="accent2"/>
                    </a:solidFill>
                  </a:rPr>
                  <a:t>The Equation </a:t>
                </a:r>
                <a:br>
                  <a:rPr lang="en-US" sz="4400" b="1" dirty="0">
                    <a:solidFill>
                      <a:schemeClr val="accent2"/>
                    </a:solidFill>
                  </a:rPr>
                </a:br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</a:rPr>
                  <a:t>in its Simplest Form:</a:t>
                </a:r>
                <a:b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E" sz="54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IE" sz="540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5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E" sz="540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fName>
                      <m:e>
                        <m:r>
                          <a:rPr lang="en-IE" sz="5400" i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E" sz="5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E" sz="54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IE" sz="54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𝑗𝑡</m:t>
                                </m:r>
                              </m:sub>
                            </m:sSub>
                            <m:r>
                              <a:rPr lang="en-IE" sz="540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IE" sz="5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E" sz="5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𝑗𝑡</m:t>
                            </m:r>
                          </m:sub>
                        </m:sSub>
                      </m:e>
                    </m:func>
                  </m:oMath>
                </a14:m>
                <a:endParaRPr lang="en-IE" sz="4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B88BAA-8EFA-1180-4E16-B8E546ACC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77" y="1759748"/>
                <a:ext cx="11227982" cy="3121239"/>
              </a:xfrm>
              <a:prstGeom prst="rect">
                <a:avLst/>
              </a:prstGeom>
              <a:blipFill>
                <a:blip r:embed="rId4"/>
                <a:stretch>
                  <a:fillRect t="-410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E0CDC1-E348-89C1-E790-7E3069E5E349}"/>
              </a:ext>
            </a:extLst>
          </p:cNvPr>
          <p:cNvSpPr txBox="1"/>
          <p:nvPr/>
        </p:nvSpPr>
        <p:spPr>
          <a:xfrm>
            <a:off x="2250270" y="6211669"/>
            <a:ext cx="7911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more information see the paper </a:t>
            </a:r>
            <a:br>
              <a:rPr lang="en-IE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E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 on ECPR, DCU and AFI websites</a:t>
            </a:r>
            <a:endParaRPr lang="en-IE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7A76C-CB46-513A-5324-728938DAA839}"/>
              </a:ext>
            </a:extLst>
          </p:cNvPr>
          <p:cNvSpPr txBox="1">
            <a:spLocks/>
          </p:cNvSpPr>
          <p:nvPr/>
        </p:nvSpPr>
        <p:spPr>
          <a:xfrm>
            <a:off x="293297" y="380024"/>
            <a:ext cx="11513515" cy="1172294"/>
          </a:xfrm>
          <a:prstGeom prst="rect">
            <a:avLst/>
          </a:prstGeom>
          <a:noFill/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40BAD2"/>
                </a:solidFill>
              </a:rPr>
              <a:t>1. Background: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The Equation and the Semantic Model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1A16C-BE2C-FD1A-6B42-15BE879E60C9}"/>
              </a:ext>
            </a:extLst>
          </p:cNvPr>
          <p:cNvSpPr txBox="1"/>
          <p:nvPr/>
        </p:nvSpPr>
        <p:spPr>
          <a:xfrm>
            <a:off x="10502721" y="1674744"/>
            <a:ext cx="1682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40BAD2"/>
                </a:solidFill>
              </a:rPr>
              <a:t>Scan QR Code for Model</a:t>
            </a:r>
            <a:endParaRPr lang="en-IE" b="1" dirty="0">
              <a:solidFill>
                <a:srgbClr val="40BAD2"/>
              </a:solidFill>
            </a:endParaRPr>
          </a:p>
        </p:txBody>
      </p:sp>
      <p:pic>
        <p:nvPicPr>
          <p:cNvPr id="6" name="Picture 5" descr="A qr code with a sun and dots&#10;&#10;AI-generated content may be incorrect.">
            <a:extLst>
              <a:ext uri="{FF2B5EF4-FFF2-40B4-BE49-F238E27FC236}">
                <a16:creationId xmlns:a16="http://schemas.microsoft.com/office/drawing/2014/main" id="{FB535A8E-D3E7-9D93-5C7C-5D3A8A225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5247" y="0"/>
            <a:ext cx="1726751" cy="17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5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726B6-33DA-DA81-5985-137558F0E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8">
            <a:extLst>
              <a:ext uri="{FF2B5EF4-FFF2-40B4-BE49-F238E27FC236}">
                <a16:creationId xmlns:a16="http://schemas.microsoft.com/office/drawing/2014/main" id="{8845BB35-C014-D442-C5A9-3C8FB789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866" y="6356350"/>
            <a:ext cx="2743200" cy="365125"/>
          </a:xfrm>
        </p:spPr>
        <p:txBody>
          <a:bodyPr/>
          <a:lstStyle/>
          <a:p>
            <a:fld id="{33F0E4ED-64DE-41E7-8945-A92F716AB226}" type="slidenum">
              <a:rPr lang="en-IE" smtClean="0"/>
              <a:t>5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C9092-8472-944C-0628-61A6B3ABE61D}"/>
              </a:ext>
            </a:extLst>
          </p:cNvPr>
          <p:cNvSpPr txBox="1">
            <a:spLocks/>
          </p:cNvSpPr>
          <p:nvPr/>
        </p:nvSpPr>
        <p:spPr>
          <a:xfrm>
            <a:off x="293297" y="380024"/>
            <a:ext cx="11513515" cy="1172294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40BAD2"/>
                </a:solidFill>
              </a:rPr>
              <a:t>1. Background:</a:t>
            </a:r>
            <a:r>
              <a:rPr lang="en-US" b="1" dirty="0">
                <a:solidFill>
                  <a:schemeClr val="accent2"/>
                </a:solidFill>
              </a:rPr>
              <a:t> The Parameters</a:t>
            </a:r>
            <a:endParaRPr lang="en-GB" b="1" dirty="0">
              <a:solidFill>
                <a:srgbClr val="40BAD2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0DEC10-114E-2E72-7F00-2D4190AAC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643699"/>
              </p:ext>
            </p:extLst>
          </p:nvPr>
        </p:nvGraphicFramePr>
        <p:xfrm>
          <a:off x="1438891" y="996364"/>
          <a:ext cx="9268045" cy="56984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7811">
                  <a:extLst>
                    <a:ext uri="{9D8B030D-6E8A-4147-A177-3AD203B41FA5}">
                      <a16:colId xmlns:a16="http://schemas.microsoft.com/office/drawing/2014/main" val="3411532186"/>
                    </a:ext>
                  </a:extLst>
                </a:gridCol>
                <a:gridCol w="1019485">
                  <a:extLst>
                    <a:ext uri="{9D8B030D-6E8A-4147-A177-3AD203B41FA5}">
                      <a16:colId xmlns:a16="http://schemas.microsoft.com/office/drawing/2014/main" val="3259654230"/>
                    </a:ext>
                  </a:extLst>
                </a:gridCol>
                <a:gridCol w="1021338">
                  <a:extLst>
                    <a:ext uri="{9D8B030D-6E8A-4147-A177-3AD203B41FA5}">
                      <a16:colId xmlns:a16="http://schemas.microsoft.com/office/drawing/2014/main" val="1059469093"/>
                    </a:ext>
                  </a:extLst>
                </a:gridCol>
                <a:gridCol w="3006554">
                  <a:extLst>
                    <a:ext uri="{9D8B030D-6E8A-4147-A177-3AD203B41FA5}">
                      <a16:colId xmlns:a16="http://schemas.microsoft.com/office/drawing/2014/main" val="2082434598"/>
                    </a:ext>
                  </a:extLst>
                </a:gridCol>
                <a:gridCol w="1217821">
                  <a:extLst>
                    <a:ext uri="{9D8B030D-6E8A-4147-A177-3AD203B41FA5}">
                      <a16:colId xmlns:a16="http://schemas.microsoft.com/office/drawing/2014/main" val="1833141575"/>
                    </a:ext>
                  </a:extLst>
                </a:gridCol>
                <a:gridCol w="1405036">
                  <a:extLst>
                    <a:ext uri="{9D8B030D-6E8A-4147-A177-3AD203B41FA5}">
                      <a16:colId xmlns:a16="http://schemas.microsoft.com/office/drawing/2014/main" val="1214057054"/>
                    </a:ext>
                  </a:extLst>
                </a:gridCol>
              </a:tblGrid>
              <a:tr h="625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b="1" dirty="0">
                          <a:effectLst/>
                        </a:rPr>
                        <a:t>Category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b="1" dirty="0">
                          <a:effectLst/>
                        </a:rPr>
                        <a:t>Sub-System Impact Parameter (Raw)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b="1" dirty="0">
                          <a:effectLst/>
                        </a:rPr>
                        <a:t>Sub-System Impact Parameter (Adj)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b="1" dirty="0">
                          <a:effectLst/>
                        </a:rPr>
                        <a:t>Significance Factor 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b="1" dirty="0">
                          <a:effectLst/>
                        </a:rPr>
                        <a:t>Systemic* Impact Parameters - Weighted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b="1" dirty="0">
                          <a:effectLst/>
                        </a:rPr>
                        <a:t>Base number Source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0491347"/>
                  </a:ext>
                </a:extLst>
              </a:tr>
              <a:tr h="179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1 Budget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</a:rPr>
                        <a:t>1.000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0.600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 Assessed Importance 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0.083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Total Expenditure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0409563"/>
                  </a:ext>
                </a:extLst>
              </a:tr>
              <a:tr h="333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2 Treasury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1.000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0.600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 % of non-centralized payments - proxy same as procurement 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</a:rPr>
                        <a:t>0.083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</a:rPr>
                        <a:t>Total Expenditure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0131343"/>
                  </a:ext>
                </a:extLst>
              </a:tr>
              <a:tr h="467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3 Procurement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1.000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0.600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</a:rPr>
                        <a:t>% goods and services and non-financial asset acquisition (consolidated) compared to total consolidated expenditure 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0.083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Total Expenditure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6126290"/>
                  </a:ext>
                </a:extLst>
              </a:tr>
              <a:tr h="179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4 Contracts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1.000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0.600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 Proxy: same as procurement 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0.083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Total Expenditure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1706382"/>
                  </a:ext>
                </a:extLst>
              </a:tr>
              <a:tr h="179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5 Verification and Payment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1.000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0.600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</a:rPr>
                        <a:t> Assessed Importance 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0.083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</a:rPr>
                        <a:t>Total Expenditure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846917"/>
                  </a:ext>
                </a:extLst>
              </a:tr>
              <a:tr h="179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6 Audit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1.000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0.600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 Assessed Importance 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0.074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Total Expenditure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522207"/>
                  </a:ext>
                </a:extLst>
              </a:tr>
              <a:tr h="179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7 Payroll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0.900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0.540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</a:rPr>
                        <a:t> % payroll compared to total expenditure 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0.083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Total Expenditure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824278"/>
                  </a:ext>
                </a:extLst>
              </a:tr>
              <a:tr h="367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8 Accounting, Recoding and Reporting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0.750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0.450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</a:rPr>
                        <a:t> Assessed Importance 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0.062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Total Expenditure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2207916"/>
                  </a:ext>
                </a:extLst>
              </a:tr>
              <a:tr h="179788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9 Revenue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433453"/>
                  </a:ext>
                </a:extLst>
              </a:tr>
              <a:tr h="179788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9.1 Revenue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1.000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0.600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% of Non-grant revenue compared to total revenue 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0.083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Total Revenue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659656"/>
                  </a:ext>
                </a:extLst>
              </a:tr>
              <a:tr h="179788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9.2 Grant Revenue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0.750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0.600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% of Grant revenue compared to total revenue 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0.083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Total Revenue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640038"/>
                  </a:ext>
                </a:extLst>
              </a:tr>
              <a:tr h="333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10 Balance Sheet Management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0.500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0.300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</a:rPr>
                        <a:t> Assessed Importance BS Adj 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</a:rPr>
                        <a:t>0.041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Total Assets and Liabilities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69507"/>
                  </a:ext>
                </a:extLst>
              </a:tr>
              <a:tr h="179788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</a:rPr>
                        <a:t>11 Accountability and Other Institutions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501351"/>
                  </a:ext>
                </a:extLst>
              </a:tr>
              <a:tr h="179788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11.1 Anti-Corruption 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0.250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0.150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 Assessed Importance 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0.021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Total Expenditure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0387660"/>
                  </a:ext>
                </a:extLst>
              </a:tr>
              <a:tr h="179788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11.2 Banking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0.500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0.300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 Assessed Importance 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0.041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Total Expenditure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163826"/>
                  </a:ext>
                </a:extLst>
              </a:tr>
              <a:tr h="179788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11.3 Stats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0.250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0.150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 Assessed Importance 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0.021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Total Expenditure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055507"/>
                  </a:ext>
                </a:extLst>
              </a:tr>
              <a:tr h="179788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11.4 Granting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0.750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0.450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 % SNG grants comparted to total expenditure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0.062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Total Expenditure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680251"/>
                  </a:ext>
                </a:extLst>
              </a:tr>
              <a:tr h="179788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11.5 Coms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0.200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0.120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 Assessed Importance 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>
                          <a:effectLst/>
                        </a:rPr>
                        <a:t>0.017</a:t>
                      </a:r>
                      <a:endParaRPr lang="en-IE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i="1" dirty="0">
                          <a:effectLst/>
                        </a:rPr>
                        <a:t>Total Expenditure</a:t>
                      </a:r>
                      <a:endParaRPr lang="en-I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9416992"/>
                  </a:ext>
                </a:extLst>
              </a:tr>
              <a:tr h="179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Total 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na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7.26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</a:rPr>
                        <a:t>na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1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</a:rPr>
                        <a:t>na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35281"/>
                  </a:ext>
                </a:extLst>
              </a:tr>
            </a:tbl>
          </a:graphicData>
        </a:graphic>
      </p:graphicFrame>
      <p:pic>
        <p:nvPicPr>
          <p:cNvPr id="3" name="Picture 2" descr="A qr code with a sun and dots&#10;&#10;AI-generated content may be incorrect.">
            <a:extLst>
              <a:ext uri="{FF2B5EF4-FFF2-40B4-BE49-F238E27FC236}">
                <a16:creationId xmlns:a16="http://schemas.microsoft.com/office/drawing/2014/main" id="{BE1640C0-634B-1E76-BDCE-D28D92261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5780" y="1"/>
            <a:ext cx="726218" cy="7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4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3DDD4-E05A-D401-730C-C07BA2E01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66D7-AF98-A7A5-E06B-CF9ED1B5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7" y="380024"/>
            <a:ext cx="11513515" cy="117229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40BAD2"/>
                </a:solidFill>
              </a:rPr>
              <a:t>1. Background:</a:t>
            </a:r>
            <a:r>
              <a:rPr lang="en-US" b="1" dirty="0">
                <a:solidFill>
                  <a:schemeClr val="accent2"/>
                </a:solidFill>
              </a:rPr>
              <a:t> The Definitions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rgbClr val="40BAD2"/>
                </a:solidFill>
              </a:rPr>
              <a:t>For a Budget Process that Curbs Corruption</a:t>
            </a:r>
            <a:endParaRPr lang="en-GB" b="1" dirty="0">
              <a:solidFill>
                <a:srgbClr val="40BAD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7559F-3ECB-E261-047B-5D46C884A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92" y="4405004"/>
            <a:ext cx="11984919" cy="1248821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Corruption as a form of Inefficiency </a:t>
            </a:r>
            <a:r>
              <a:rPr lang="en-GB" b="1" dirty="0">
                <a:solidFill>
                  <a:srgbClr val="40BAD2"/>
                </a:solidFill>
              </a:rPr>
              <a:t>(but not always)</a:t>
            </a:r>
            <a:endParaRPr lang="en-GB" dirty="0">
              <a:solidFill>
                <a:srgbClr val="C00000"/>
              </a:solidFill>
            </a:endParaRPr>
          </a:p>
          <a:p>
            <a:pPr lvl="1"/>
            <a:r>
              <a:rPr lang="en-GB" b="1" dirty="0">
                <a:solidFill>
                  <a:srgbClr val="40BAD2"/>
                </a:solidFill>
              </a:rPr>
              <a:t>Other forms of inefficiency: incompetence, bad policy, good policy badly implemented </a:t>
            </a:r>
          </a:p>
          <a:p>
            <a:pPr lvl="1"/>
            <a:r>
              <a:rPr lang="en-GB" b="1" dirty="0">
                <a:solidFill>
                  <a:schemeClr val="accent2"/>
                </a:solidFill>
              </a:rPr>
              <a:t>Economic Inefficiency: </a:t>
            </a:r>
            <a:r>
              <a:rPr lang="en-GB" b="1" dirty="0">
                <a:solidFill>
                  <a:srgbClr val="40BAD2"/>
                </a:solidFill>
              </a:rPr>
              <a:t>allocative &amp; distributive </a:t>
            </a:r>
            <a:r>
              <a:rPr lang="en-GB" b="1" dirty="0">
                <a:solidFill>
                  <a:schemeClr val="accent2"/>
                </a:solidFill>
              </a:rPr>
              <a:t>(political) </a:t>
            </a:r>
            <a:r>
              <a:rPr lang="en-GB" b="1" dirty="0">
                <a:solidFill>
                  <a:srgbClr val="40BAD2"/>
                </a:solidFill>
              </a:rPr>
              <a:t>and technical inefficiencies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51D90-31AC-06D2-E386-91B62159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pPr/>
              <a:t>6</a:t>
            </a:fld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FAA58-40E4-16C3-4057-889687705521}"/>
              </a:ext>
            </a:extLst>
          </p:cNvPr>
          <p:cNvSpPr txBox="1"/>
          <p:nvPr/>
        </p:nvSpPr>
        <p:spPr>
          <a:xfrm>
            <a:off x="1387412" y="1683039"/>
            <a:ext cx="9634887" cy="1938992"/>
          </a:xfrm>
          <a:prstGeom prst="rect">
            <a:avLst/>
          </a:prstGeom>
          <a:solidFill>
            <a:srgbClr val="F2FAFC"/>
          </a:solidFill>
          <a:ln w="38100">
            <a:solidFill>
              <a:srgbClr val="40BAD2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40BAD2"/>
                </a:solidFill>
              </a:rPr>
              <a:t>Political Manoeuvring: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GB" sz="2400" b="1" dirty="0">
                <a:solidFill>
                  <a:srgbClr val="40BAD2"/>
                </a:solidFill>
              </a:rPr>
              <a:t> </a:t>
            </a:r>
            <a:r>
              <a:rPr lang="en-GB" sz="2400" b="1" dirty="0">
                <a:solidFill>
                  <a:schemeClr val="accent2"/>
                </a:solidFill>
              </a:rPr>
              <a:t>use of power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gain or retain political, social, and/or economic outcomes in the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interest</a:t>
            </a:r>
          </a:p>
          <a:p>
            <a:r>
              <a:rPr lang="en-GB" sz="2400" b="1" dirty="0">
                <a:solidFill>
                  <a:srgbClr val="40BAD2"/>
                </a:solidFill>
              </a:rPr>
              <a:t>Corruption: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</a:t>
            </a:r>
            <a:r>
              <a:rPr lang="en-GB" sz="2400" b="1" dirty="0">
                <a:solidFill>
                  <a:srgbClr val="40BAD2"/>
                </a:solidFill>
              </a:rPr>
              <a:t> </a:t>
            </a:r>
            <a:r>
              <a:rPr lang="en-GB" sz="2400" b="1" dirty="0">
                <a:solidFill>
                  <a:schemeClr val="accent2"/>
                </a:solidFill>
              </a:rPr>
              <a:t>abuse of power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gain or retain an advantage for oneself, someone else, and/or some other group (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private interest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Difference is Intent. Methods also important.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85831-9DEB-CA45-BB61-9B0044A58329}"/>
              </a:ext>
            </a:extLst>
          </p:cNvPr>
          <p:cNvSpPr txBox="1"/>
          <p:nvPr/>
        </p:nvSpPr>
        <p:spPr>
          <a:xfrm>
            <a:off x="96592" y="3690352"/>
            <a:ext cx="11984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Power sources include: </a:t>
            </a:r>
            <a:r>
              <a:rPr lang="en-GB" i="1" dirty="0">
                <a:solidFill>
                  <a:srgbClr val="40BA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administrative, electoral, political, executive, judicial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…</a:t>
            </a:r>
            <a:b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Power here is not limited to public power and can include: </a:t>
            </a:r>
            <a:r>
              <a:rPr lang="en-GB" i="1" dirty="0">
                <a:solidFill>
                  <a:srgbClr val="40BA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star, academic, professional body, lending, granting, monopoly …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9B544-9662-7DDD-B8BD-888AECA0AB73}"/>
              </a:ext>
            </a:extLst>
          </p:cNvPr>
          <p:cNvSpPr txBox="1"/>
          <p:nvPr/>
        </p:nvSpPr>
        <p:spPr>
          <a:xfrm>
            <a:off x="824623" y="5589589"/>
            <a:ext cx="10641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Universal Challenge </a:t>
            </a:r>
            <a:r>
              <a:rPr lang="en-IE" sz="2400" dirty="0">
                <a:solidFill>
                  <a:srgbClr val="40BAD2"/>
                </a:solidFill>
                <a:effectLst/>
                <a:ea typeface="Calibri" panose="020F0502020204030204" pitchFamily="34" charset="0"/>
              </a:rPr>
              <a:t>– Recognised by Adam Smith in 1759 and Keynes in 1936</a:t>
            </a:r>
            <a:br>
              <a:rPr lang="en-IE" sz="2400" b="1" dirty="0">
                <a:solidFill>
                  <a:srgbClr val="40BAD2"/>
                </a:solidFill>
                <a:effectLst/>
                <a:ea typeface="Calibri" panose="020F0502020204030204" pitchFamily="34" charset="0"/>
              </a:rPr>
            </a:br>
            <a:r>
              <a:rPr lang="en-IE" sz="2400" b="1" dirty="0">
                <a:solidFill>
                  <a:srgbClr val="40BAD2"/>
                </a:solidFill>
                <a:ea typeface="Calibri" panose="020F0502020204030204" pitchFamily="34" charset="0"/>
              </a:rPr>
              <a:t>P</a:t>
            </a:r>
            <a:r>
              <a:rPr lang="en-IE" sz="2400" b="1" dirty="0">
                <a:solidFill>
                  <a:srgbClr val="40BAD2"/>
                </a:solidFill>
                <a:effectLst/>
                <a:ea typeface="Calibri" panose="020F0502020204030204" pitchFamily="34" charset="0"/>
              </a:rPr>
              <a:t>ublic Duty </a:t>
            </a:r>
            <a:r>
              <a:rPr lang="en-IE" sz="2400" b="1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Values</a:t>
            </a:r>
            <a:r>
              <a:rPr lang="en-IE" sz="2400" b="1" dirty="0">
                <a:solidFill>
                  <a:srgbClr val="40BAD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IE" sz="24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Clashing With</a:t>
            </a:r>
            <a:r>
              <a:rPr lang="en-IE" sz="2400" b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IE" sz="2400" b="1" dirty="0">
                <a:solidFill>
                  <a:srgbClr val="40BAD2"/>
                </a:solidFill>
                <a:effectLst/>
                <a:ea typeface="Calibri" panose="020F0502020204030204" pitchFamily="34" charset="0"/>
              </a:rPr>
              <a:t>Self-Interest </a:t>
            </a:r>
            <a:r>
              <a:rPr lang="en-IE" sz="2400" b="1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Instincts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4CC09-D27B-946A-1F37-7B16EC199F57}"/>
              </a:ext>
            </a:extLst>
          </p:cNvPr>
          <p:cNvSpPr txBox="1"/>
          <p:nvPr/>
        </p:nvSpPr>
        <p:spPr>
          <a:xfrm>
            <a:off x="1387412" y="6495205"/>
            <a:ext cx="9741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dirty="0">
                <a:solidFill>
                  <a:srgbClr val="40BAD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SLR tool is available at: </a:t>
            </a:r>
            <a:r>
              <a:rPr lang="en-IE" sz="1800" u="sng" dirty="0">
                <a:solidFill>
                  <a:srgbClr val="40BAD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https://artificialfiscalintelligence.com/slr-corruption-usa-definition</a:t>
            </a:r>
            <a:r>
              <a:rPr lang="en-IE" sz="1800" dirty="0">
                <a:solidFill>
                  <a:srgbClr val="40BAD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IE" dirty="0">
              <a:solidFill>
                <a:srgbClr val="40BAD2"/>
              </a:solidFill>
            </a:endParaRPr>
          </a:p>
        </p:txBody>
      </p:sp>
      <p:pic>
        <p:nvPicPr>
          <p:cNvPr id="12" name="Picture 11" descr="A qr code with a sun and a blue background&#10;&#10;AI-generated content may be incorrect.">
            <a:extLst>
              <a:ext uri="{FF2B5EF4-FFF2-40B4-BE49-F238E27FC236}">
                <a16:creationId xmlns:a16="http://schemas.microsoft.com/office/drawing/2014/main" id="{89C7D460-A3DC-8627-7CAC-271FAA69B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92" y="136525"/>
            <a:ext cx="1067112" cy="124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2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EECBE-88DA-B5EC-ADE3-7B474435F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E2DEE75-68DF-34C6-76F9-B089A64D555B}"/>
              </a:ext>
            </a:extLst>
          </p:cNvPr>
          <p:cNvSpPr txBox="1">
            <a:spLocks/>
          </p:cNvSpPr>
          <p:nvPr/>
        </p:nvSpPr>
        <p:spPr>
          <a:xfrm>
            <a:off x="190500" y="3545753"/>
            <a:ext cx="11887200" cy="3292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accent2"/>
                </a:solidFill>
              </a:rPr>
              <a:t>Crisis, Corruption, or Political Maneuvering?</a:t>
            </a:r>
          </a:p>
          <a:p>
            <a:r>
              <a:rPr lang="en-US" sz="2400" b="1" dirty="0">
                <a:solidFill>
                  <a:srgbClr val="40BAD2"/>
                </a:solidFill>
              </a:rPr>
              <a:t>Reliability of Original US budgets </a:t>
            </a:r>
            <a:r>
              <a:rPr lang="en-US" sz="2400" b="1" dirty="0">
                <a:solidFill>
                  <a:schemeClr val="accent2"/>
                </a:solidFill>
              </a:rPr>
              <a:t>collapsed at the turn of the century</a:t>
            </a:r>
          </a:p>
          <a:p>
            <a:r>
              <a:rPr lang="en-US" sz="2400" b="1" dirty="0">
                <a:solidFill>
                  <a:srgbClr val="40BAD2"/>
                </a:solidFill>
              </a:rPr>
              <a:t>An indicator of systemic corruption </a:t>
            </a:r>
            <a:r>
              <a:rPr lang="en-US" sz="2400" b="1" dirty="0">
                <a:solidFill>
                  <a:schemeClr val="accent2"/>
                </a:solidFill>
              </a:rPr>
              <a:t>and/or expensive political maneuvering </a:t>
            </a:r>
          </a:p>
          <a:p>
            <a:r>
              <a:rPr lang="en-US" sz="2400" b="1" dirty="0">
                <a:solidFill>
                  <a:schemeClr val="accent6"/>
                </a:solidFill>
              </a:rPr>
              <a:t>Budget was exceptionally reliable </a:t>
            </a:r>
            <a:r>
              <a:rPr lang="en-US" sz="2400" b="1" dirty="0">
                <a:solidFill>
                  <a:srgbClr val="40BAD2"/>
                </a:solidFill>
              </a:rPr>
              <a:t>in the 70’s and </a:t>
            </a:r>
            <a:r>
              <a:rPr lang="en-US" sz="2400" b="1" dirty="0">
                <a:solidFill>
                  <a:schemeClr val="accent6"/>
                </a:solidFill>
              </a:rPr>
              <a:t>very good </a:t>
            </a:r>
            <a:r>
              <a:rPr lang="en-US" sz="2400" b="1" dirty="0">
                <a:solidFill>
                  <a:srgbClr val="40BAD2"/>
                </a:solidFill>
              </a:rPr>
              <a:t>in the 80s &amp; 90s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The Within-Year Package of Bills Problem </a:t>
            </a:r>
            <a:r>
              <a:rPr lang="en-US" sz="2400" b="1" dirty="0">
                <a:solidFill>
                  <a:schemeClr val="accent2"/>
                </a:solidFill>
              </a:rPr>
              <a:t>– </a:t>
            </a:r>
            <a:r>
              <a:rPr lang="en-US" sz="2400" b="1" i="1" dirty="0">
                <a:solidFill>
                  <a:schemeClr val="accent2"/>
                </a:solidFill>
              </a:rPr>
              <a:t>Scaling Up Budget Auctions and Expensive Political Manouvers within the Budget Process?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4E8D7-E0E5-F958-4E78-76AEF4F3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F0E4ED-64DE-41E7-8945-A92F716AB226}" type="slidenum">
              <a:rPr lang="en-IE" smtClean="0"/>
              <a:pPr>
                <a:spcAft>
                  <a:spcPts val="600"/>
                </a:spcAft>
              </a:pPr>
              <a:t>7</a:t>
            </a:fld>
            <a:endParaRPr lang="en-I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22EC3F-991D-1A89-3103-C6258A92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120021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40BAD2"/>
                </a:solidFill>
              </a:rPr>
              <a:t>1. Background:</a:t>
            </a:r>
            <a:r>
              <a:rPr lang="en-GB" b="1" dirty="0">
                <a:solidFill>
                  <a:srgbClr val="40BAD2"/>
                </a:solidFill>
              </a:rPr>
              <a:t> </a:t>
            </a:r>
            <a:r>
              <a:rPr lang="en-GB" b="1" dirty="0">
                <a:solidFill>
                  <a:schemeClr val="accent2"/>
                </a:solidFill>
              </a:rPr>
              <a:t>Risks Drivers -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Budget Problems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3B6A2-A198-B4CD-89F6-A4ABC52F9AB0}"/>
              </a:ext>
            </a:extLst>
          </p:cNvPr>
          <p:cNvSpPr txBox="1"/>
          <p:nvPr/>
        </p:nvSpPr>
        <p:spPr>
          <a:xfrm>
            <a:off x="3457575" y="1115734"/>
            <a:ext cx="535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United States PEFA Grades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623DED-FF05-2B03-7607-5FE0CC625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370"/>
          <a:stretch>
            <a:fillRect/>
          </a:stretch>
        </p:blipFill>
        <p:spPr>
          <a:xfrm>
            <a:off x="321738" y="2885220"/>
            <a:ext cx="11679762" cy="6515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2C84C-3873-D08C-E929-C714FFB381CE}"/>
              </a:ext>
            </a:extLst>
          </p:cNvPr>
          <p:cNvSpPr txBox="1"/>
          <p:nvPr/>
        </p:nvSpPr>
        <p:spPr>
          <a:xfrm>
            <a:off x="1561033" y="2531631"/>
            <a:ext cx="10173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0BAD2"/>
                </a:solidFill>
              </a:rPr>
              <a:t>Early 90’s Recession 	        9/11		2008 GFC 	                   	COVID</a:t>
            </a:r>
            <a:endParaRPr lang="en-IE" sz="2000" b="1" dirty="0">
              <a:solidFill>
                <a:srgbClr val="40BAD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06C7B-7008-BE41-8929-1322D781F5C9}"/>
              </a:ext>
            </a:extLst>
          </p:cNvPr>
          <p:cNvSpPr txBox="1"/>
          <p:nvPr/>
        </p:nvSpPr>
        <p:spPr>
          <a:xfrm>
            <a:off x="3457575" y="1460576"/>
            <a:ext cx="6915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0BAD2"/>
                </a:solidFill>
              </a:rPr>
              <a:t>OPEC Oil Crisis/73-74 Recession  Early 80’s Recession		</a:t>
            </a:r>
            <a:endParaRPr lang="en-IE" sz="2000" b="1" dirty="0">
              <a:solidFill>
                <a:srgbClr val="40BAD2"/>
              </a:solidFill>
            </a:endParaRPr>
          </a:p>
        </p:txBody>
      </p:sp>
      <p:pic>
        <p:nvPicPr>
          <p:cNvPr id="4" name="Picture 3" descr="A qr code with a sun and dots&#10;&#10;AI-generated content may be incorrect.">
            <a:extLst>
              <a:ext uri="{FF2B5EF4-FFF2-40B4-BE49-F238E27FC236}">
                <a16:creationId xmlns:a16="http://schemas.microsoft.com/office/drawing/2014/main" id="{065B20A8-CB5B-C948-204D-363F2F3AC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5780" y="1"/>
            <a:ext cx="726218" cy="726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06B3A4-4E6A-DCD0-D337-17BAAF590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79" b="71729"/>
          <a:stretch>
            <a:fillRect/>
          </a:stretch>
        </p:blipFill>
        <p:spPr>
          <a:xfrm>
            <a:off x="3543074" y="1830028"/>
            <a:ext cx="5465698" cy="6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4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3CB8A-0E49-C3C7-017D-B24650129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77CD-33C2-231E-9FE3-2061C225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37"/>
            <a:ext cx="10515600" cy="1001918"/>
          </a:xfrm>
          <a:noFill/>
        </p:spPr>
        <p:txBody>
          <a:bodyPr/>
          <a:lstStyle/>
          <a:p>
            <a:pPr algn="ctr"/>
            <a:r>
              <a:rPr lang="en-US" b="1" dirty="0">
                <a:solidFill>
                  <a:srgbClr val="40BAD2"/>
                </a:solidFill>
              </a:rPr>
              <a:t>2.</a:t>
            </a:r>
            <a:r>
              <a:rPr lang="en-GB" b="1" dirty="0">
                <a:solidFill>
                  <a:srgbClr val="40BAD2"/>
                </a:solidFill>
              </a:rPr>
              <a:t>Refinements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7469F9-81AE-74F4-5C3C-221D00F48E2A}"/>
              </a:ext>
            </a:extLst>
          </p:cNvPr>
          <p:cNvSpPr txBox="1"/>
          <p:nvPr/>
        </p:nvSpPr>
        <p:spPr>
          <a:xfrm>
            <a:off x="838200" y="1201882"/>
            <a:ext cx="1080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Losses by Different Levels of the General Government Sector 2020-22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8EEF76-F5AF-DFE6-E0F7-97A9929AAB73}"/>
              </a:ext>
            </a:extLst>
          </p:cNvPr>
          <p:cNvSpPr txBox="1"/>
          <p:nvPr/>
        </p:nvSpPr>
        <p:spPr>
          <a:xfrm>
            <a:off x="1676399" y="6538912"/>
            <a:ext cx="6647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Source: Dublin City University Anticorruption Research Centre Academic Research (Laing) </a:t>
            </a:r>
            <a:endParaRPr lang="en-GB" sz="9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0D6FF1-4A94-04E2-A7D1-8581243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pPr/>
              <a:t>8</a:t>
            </a:fld>
            <a:endParaRPr lang="en-IE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386F97E-923B-8547-D68C-04025BFE5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4" y="2347213"/>
            <a:ext cx="19499417" cy="76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5" name="Picture 4" descr="!PowerBiTiles Pro Desktop!&#10;PLEASE DO NOT REMOVE ANY OF THIS TEXT&#10;#%23_%23eyJJZCI6IjRhZTYwZjY1NGQzNjQwM2Q5OTdiNjlmNTRkMzU5ZTU3IiwiQ2FwdHVyZUlkIjpudWxsLCJOYW1lIjoiTWF0cml4IiwiRGVzY3JpcHRpb24iOm51bGwsIkRvTm90SW5jbHVkZUh5cGVybGlua1RvUGJpIjpmYWxzZSwiUGJpRWxlbWVudCI6eyJFbGVtZW50VHlwZSI6NSwiUGFnZSI6eyJOYW1lIjoiODk4M2Y5N2UxNTgyODNiNzgxMDUiLCJEaXNwbGF5TmFtZSI6IiozLjMgSW5lZmZpY2llbmNpZXMgU2VjdG9yIiwiVmlzdWFscyI6bnVsbCwiU2F2ZWRGaWx0ZXJzIjp7IlZpc3VhbEZpbHRlciI6bnVsbCwiUGFnZUZpbHRlciI6Im51bGwiLCJSZXBvcnRGaWx0ZXIiOiJbe1wiJHNjaGVtYVwiOlwiaHR0cDovL3Bvd2VyYmkuY29tL3Byb2R1Y3Qvc2NoZW1hI2Jhc2ljXCIsXCJ0YXJnZXRcIjp7XCJ0YWJsZVwiOlwiRF9GdWxsX0NvbWJpbmVkXCIsXCJjb2x1bW5cIjpcIkFzc2Vzc21lbnQgU3RhdHVzXCJ9LFwiZmlsdGVyVHlwZVwiOjEsXCJkaXNwbGF5U2V0dGluZ3NcIjp7XCJpc0hpZGRlbkluVmlld01vZGVcIjp0cnVlfSxcIm9wZXJhdG9yXCI6XCJJblwiLFwidmFsdWVzXCI6W251bGwsXCJcIixcIiBBMjZcIixcIiBNUlRcIixcIiBTUlRcIixcIkMyXCIsXCJQXCIsXCJSMlwiLFwiIFQxXCIsXCIgUFwiLFwiIFJUXCIsXCIgUHJvXCJdLFwicmVxdWlyZVNpbmdsZVNlbGVjdGlvblwiOmZhbHNlfSx7XCIkc2NoZW1hXCI6XCJodHRwOi8vcG93ZXJiaS5jb20vcHJvZHVjdC9zY2hlbWEjYmFzaWNcIixcInRhcmdldFwiOntcInRhYmxlXCI6XCJEX0Z1bGxfQ29tYmluZWRcIixcImNvbHVtblwiOlwiQXNzZXNzbWVudCBTdGF0dXNcIn0sXCJmaWx0ZXJUeXBlXCI6MSxcIm9wZXJhdG9yXCI6XCJBbGxcIixcInZhbHVlc1wiOltdLFwicmVxdWlyZVNpbmdsZVNlbGVjdGlvblwiOmZhbHNlfSx7XCIkc2NoZW1hXCI6XCJodHRwOi8vcG93ZXJiaS5jb20vcHJvZHVjdC9zY2hlbWEjYmFzaWNcIixcInRhcmdldFwiOntcInRhYmxlXCI6XCJCcl9Db3VudHJ5XCIsXCJjb2x1bW5cIjpcIkluY29tZSBHcm91cFwifSxcImZpbHRlclR5cGVcIjoxLFwiZGlzcGxheVNldHRpbmdzXCI6e1wiaXNIaWRkZW5JblZpZXdNb2RlXCI6dHJ1ZX0sXCJvcGVyYXRvclwiOlwiQWxsXCIsXCJ2YWx1ZXNcIjpbXSxcInJlcXVpcmVTaW5nbGVTZWxlY3Rpb25cIjpmYWxzZX0se1wiJHNjaGVtYVwiOlwiaHR0cDovL3Bvd2VyYmkuY29tL3Byb2R1Y3Qvc2NoZW1hI2Jhc2ljXCIsXCJ0YXJnZXRcIjp7XCJ0YWJsZVwiOlwiQnJfQ291bnRyeVwiLFwiY29sdW1uXCI6XCJSZWdpb25cIn0sXCJmaWx0ZXJUeXBlXCI6MSxcIm9wZXJhdG9yXCI6XCJBbGxcIixcInZhbHVlc1wiOltdLFwicmVxdWlyZVNpbmdsZVNlbGVjdGlvblwiOmZhbHNlfSx7XCIkc2NoZW1hXCI6XCJodHRwOi8vcG93ZXJiaS5jb20vcHJvZHVjdC9zY2hlbWEjYmFzaWNcIixcInRhcmdldFwiOntcInRhYmxlXCI6XCJDbGFzc19JbmRleFwiLFwiY29sdW1uXCI6XCJJbmRleFwifSxcImZpbHRlclR5cGVcIjoxLFwiZGlzcGxheVNldHRpbmdzXCI6e1wiaXNIaWRkZW5JblZpZXdNb2RlXCI6dHJ1ZX0sXCJvcGVyYXRvclwiOlwiTm90SW5cIixcInZhbHVlc1wiOltcIk5hdGlvbmFsIEFjY291bnRhYmlsaXR5IEluZGV4IChOQUkpXCJdLFwicmVxdWlyZVNpbmdsZVNlbGVjdGlvblwiOmZhbHNlfSx7XCIkc2NoZW1hXCI6XCJodHRwOi8vcG93ZXJiaS5jb20vcHJvZHVjdC9zY2hlbWEjYmFzaWNcIixcInRhcmdldFwiOntcInRhYmxlXCI6XCJDbGFzc19JbmRleCAoMylcIixcImNvbHVtblwiOlwiSW5kZXhcIn0sXCJmaWx0ZXJUeXBlXCI6MSxcImRpc3BsYXlTZXR0aW5nc1wiOntcImlzSGlkZGVuSW5WaWV3TW9kZVwiOnRydWV9LFwib3BlcmF0b3JcIjpcIk5vdEluXCIsXCJ2YWx1ZXNcIjpbXCJOYXRpb25hbCBBY2NvdW50YWJpbGl0eSBJbmRleCAoTkFJKVwiXSxcInJlcXVpcmVTaW5nbGVTZWxlY3Rpb25cIjpmYWxzZX0se1wiJHNjaGVtYVwiOlwiaHR0cDovL3Bvd2VyYmkuY29tL3Byb2R1Y3Qvc2NoZW1hI2Jhc2ljXCIsXCJ0YXJnZXRcIjp7XCJ0YWJsZVwiOlwiQ2xhc3NfQ291bnRyaWVzKEZ1bGwpXCIsXCJjb2x1bW5cIjpcIk5BVC1TTkdcIn0sXCJmaWx0ZXJUeXBlXCI6MSxcIm9wZXJhdG9yXCI6XCJJblwiLFwidmFsdWVzXCI6W1wiTmF0aW9uYWxcIl0sXCJyZXF1aXJlU2luZ2xlU2VsZWN0aW9uXCI6ZmFsc2V9LHtcIiRzY2hlbWFcIjpcImh0dHA6Ly9wb3dlcmJpLmNvbS9wcm9kdWN0L3NjaGVtYSNiYXNpY1wiLFwidGFyZ2V0XCI6e1widGFibGVcIjpcIkJyX0NvdW50cnlcIixcImNvbHVtblwiOlwiUmVnaW9uL0NvdW50cnlcIn0sXCJmaWx0ZXJUeXBlXCI6MSxcImRpc3BsYXlTZXR0aW5nc1wiOntcImlzSGlkZGVuSW5WaWV3TW9kZVwiOnRydWV9LFwib3BlcmF0b3JcIjpcIkluXCIsXCJ2YWx1ZXNcIjpbXCJDXCIsbnVsbF0sXCJyZXF1aXJlU2luZ2xlU2VsZWN0aW9uXCI6ZmFsc2V9LHtcIiRzY2hlbWFcIjpcImh0dHA6Ly9wb3dlcmJpLmNvbS9wcm9kdWN0L3NjaGVtYSNiYXNpY1wiLFwidGFyZ2V0XCI6e1widGFibGVcIjpcIkJyX1llYXJcIixcImNvbHVtblwiOlwiWWVhcl9HcmVnb3JpYW5cIn0sXCJmaWx0ZXJUeXBlXCI6MSxcIm9wZXJhdG9yXCI6XCJBbGxcIixcInZhbHVlc1wiOltdLFwicmVxdWlyZVNpbmdsZVNlbGVjdGlvblwiOmZhbHNlfSx7XCIkc2NoZW1hXCI6XCJodHRwOi8vcG93ZXJiaS5jb20vcHJvZHVjdC9zY2hlbWEjYmFzaWNcIixcInRhcmdldFwiOntcInRhYmxlXCI6XCJCcl9Db3VudHJ5XCIsXCJjb2x1bW5cIjpcIlNJRFNcIn0sXCJmaWx0ZXJUeXBlXCI6MSxcIm9wZXJhdG9yXCI6XCJBbGxcIixcInZhbHVlc1wiOltdLFwicmVxdWlyZVNpbmdsZVNlbGVjdGlvblwiOmZhbHNlfSx7XCIkc2NoZW1hXCI6XCJodHRwOi8vcG93ZXJiaS5jb20vcHJvZHVjdC9zY2hlbWEjYmFzaWNcIixcInRhcmdldFwiOntcInRhYmxlXCI6XCJEX0dGU0NPRk9HXCIsXCJjb2x1bW5cIjpcIlNvdXJjZSBEYXRhXCJ9LFwiZmlsdGVyVHlwZVwiOjEsXCJvcGVyYXRvclwiOlwiTm90SW5cIixcInZhbHVlc1wiOltcIkV0aGlvcGlhIERhdGFcIl0sXCJyZXF1aXJlU2luZ2xlU2VsZWN0aW9uXCI6ZmFsc2V9XSJ9LCJGaWx0ZXJTZXR0aW5ncyI6bnVsbH0sIlNhdmVkRmlsdGVycyI6eyJWaXN1YWxGaWx0ZXIiOiJbe1wiJHNjaGVtYVwiOlwiaHR0cDovL3Bvd2VyYmkuY29tL3Byb2R1Y3Qvc2NoZW1hI2Jhc2ljXCIsXCJ0YXJnZXRcIjp7XCJ0YWJsZVwiOlwiQ2xhc3NfU2VjdG9ySU1GXCIsXCJjb2x1bW5cIjpcIlNlY3RvciBOYW1lIExvbmdcIn0sXCJmaWx0ZXJUeXBlXCI6MSxcImRpc3BsYXlTZXR0aW5nc1wiOntcImlzSGlkZGVuSW5WaWV3TW9kZVwiOmZhbHNlfSxcIm9wZXJhdG9yXCI6XCJBbGxcIixcInZhbHVlc1wiOltdLFwicmVxdWlyZVNpbmdsZVNlbGVjdGlvblwiOmZhbHNlfSx7XCIkc2NoZW1hXCI6XCJodHRwOi8vcG93ZXJiaS5jb20vcHJvZHVjdC9zY2hlbWEjYWR2YW5jZWRcIixcInRhcmdldFwiOntcInRhYmxlXCI6XCJBTlMgVGFibGVcIixcIm1lYXN1cmVcIjpcIkVmZmljaWVuY3kgTG9zc2VzICglIG9mIEV4cCkgYXZlcmFnZSBwZXIgWWVhclwifSxcImZpbHRlclR5cGVcIjowLFwiZGlzcGxheVNldHRpbmdzXCI6e1wiaXNIaWRkZW5JblZpZXdNb2RlXCI6ZmFsc2V9LFwibG9naWNhbE9wZXJhdG9yXCI6XCJBbmRcIixcImNvbmRpdGlvbnNcIjpbXX0se1wiJHNjaGVtYVwiOlwiaHR0cDovL3Bvd2VyYmkuY29tL3Byb2R1Y3Qvc2NoZW1hI2FkdmFuY2VkXCIsXCJ0YXJnZXRcIjp7XCJ0YWJsZVwiOlwiQU5TIFRhYmxlXCIsXCJtZWFzdXJlXCI6XCJFZmZpY2llbmN5IExvc3NlcyAoJSBHRFApIGF2ZXJhZ2UgcGVyIFllYXJcIn0sXCJmaWx0ZXJUeXBlXCI6MCxcImRpc3BsYXlTZXR0aW5nc1wiOntcImlzSGlkZGVuSW5WaWV3TW9kZVwiOmZhbHNlfSxcImxvZ2ljYWxPcGVyYXRvclwiOlwiQW5kXCIsXCJjb25kaXRpb25zXCI6W119LHtcIiRzY2hlbWFcIjpcImh0dHA6Ly9wb3dlcmJpLmNvbS9wcm9kdWN0L3NjaGVtYSNhZHZhbmNlZFwiLFwidGFyZ2V0XCI6e1widGFibGVcIjpcIkFOUyBUYWJsZVwiLFwibWVhc3VyZVwiOlwiRWZmaWNpZW5jeSBMb3NzZXMgKFN5c3RlbWljIFRvdGFsKSBhdmcgcGVyIFllYXJcIn0sXCJmaWx0ZXJUeXBlXCI6MCxcImRpc3BsYXlTZXR0aW5nc1wiOntcImlzSGlkZGVuSW5WaWV3TW9kZVwiOmZhbHNlfSxcImxvZ2ljYWxPcGVyYXRvclwiOlwiQW5kXCIsXCJjb25kaXRpb25zXCI6W119LHtcIiRzY2hlbWFcIjpcImh0dHA6Ly9wb3dlcmJpLmNvbS9wcm9kdWN0L3NjaGVtYSNiYXNpY1wiLFwidGFyZ2V0XCI6e1widGFibGVcIjpcIkJyX0NvdW50cnlcIixcImNvbHVtblwiOlwiQ291bnRyeVwifSxcImZpbHRlclR5cGVcIjoxLFwiZGlzcGxheVNldHRpbmdzXCI6e1wiaXNIaWRkZW5JblZpZXdNb2RlXCI6ZmFsc2V9LFwib3BlcmF0b3JcIjpcIkFsbFwiLFwidmFsdWVzXCI6W10sXCJyZXF1aXJlU2luZ2xlU2VsZWN0aW9uXCI6ZmFsc2V9LHtcIiRzY2hlbWFcIjpcImh0dHA6Ly9wb3dlcmJpLmNvbS9wcm9kdWN0L3NjaGVtYSNiYXNpY1wiLFwidGFyZ2V0XCI6e1widGFibGVcIjpcIkRfRnVsbF9Db21iaW5lZFwiLFwiY29sdW1uXCI6XCJMNCBDb2RlXCJ9LFwiZmlsdGVyVHlwZVwiOjEsXCJvcGVyYXRvclwiOlwiTm90SW5cIixcInZhbHVlc1wiOltudWxsXSxcInJlcXVpcmVTaW5nbGVTZWxlY3Rpb25cIjpmYWxzZX1dIiwiUGFnZUZpbHRlciI6bnVsbCwiUmVwb3J0RmlsdGVyIjpudWxsfSwiVmlzdWFsTmFtZSI6IjRlOWNkOWJhYWM5NDYwM2RkOWQ3IiwiRXhwb3J0RW5hYmxlZCI6ZmFsc2UsIkZpbHRlclNldHRpbmdzIjpudWxsLCJJZCI6IjM3YmE5MmQ3LWM0ZWEtNDA2My05ZGNjLTE0NWU1MDJkMDI3ZSIsIlRpdGxlIjoiTWF0cml4IiwiRW1iZWRVcmwiOiJodHRwczovL2FwcC5wb3dlcmJpLmNvbS9yZXBvcnRFbWJlZD9yZXBvcnRJZD0zN2JhOTJkNy1jNGVhLTQwNjMtOWRjYy0xNDVlNTAyZDAyN2UmZ3JvdXBJZD1lNzI4MTY1OC0xNjg3LTRiZjQtYTQ3OC1lYzZiN2M3Zjc4YzUmdz0yJmNvbmZpZz1leUpqYkhWemRHVnlWWEpzSWpvaWFIUjBjSE02THk5WFFVSkpMVTVQVWxSSUxVVlZVazlRUlMxRExWQlNTVTFCVWxrdGNtVmthWEpsWTNRdVlXNWhiSGx6YVhNdWQybHVaRzkzY3k1dVpYUWlMQ0psYldKbFpFWmxZWFIxY21WeklqcDdJblZ6WVdkbFRXVjBjbWxqYzFaT1pYaDBJanAwY25WbGZYMCUzZCIsIldlYlVybCI6bnVsbCwiUmVuZGVyU2V0dGluZ3MiOnsiQWJzb2x1dGVIZWlnaHRFbmFibGVkIjpmYWxzZSwiQWJzb2x1dGVXaWR0aEVuYWJsZWQiOmZhbHNlLCJBYnNvbHV0ZUhlaWdodCI6MC4wLCJBYnNvbHV0ZVdpZHRoIjowLjAsIkRlbGF5QmVmb3JlUmVuZGVyIjozMDAwLjAsIkRlbGF5QmVmb3JlUmVuZGVyRW5hYmxlZCI6ZmFsc2UsIlVzZXJDb250cm9sbGVkV2FpdERlbGF5RW5hYmxlZCI6ZmFsc2UsIlZpZXdSZXNpemUiOjAsIlRpbWVTdGFtcCI6eyJFbmFibGVkIjpmYWxzZX19LCJQYXJlbnQiOm51bGwsIkxhc3RSZW5kZXJlZFNpemUiOiIxOTIwLCAxMDgwIiwiTGFzdFJlbmRlclNjYWxlIjoxLjUsIkxhc3RSZW5kZXJTdGF0dXMiOjUsIkxhc3RSZW5kZXJTdGF0dXNNZXNzYWdlIjoiIn0sIlNoYXBlVHlwZSI6MCwiU2hhcGVXaWR0aCI6MCwiU2hhcGVIZWlnaHQiOjB9" title="Matrix">
            <a:extLst>
              <a:ext uri="{FF2B5EF4-FFF2-40B4-BE49-F238E27FC236}">
                <a16:creationId xmlns:a16="http://schemas.microsoft.com/office/drawing/2014/main" id="{E2067555-B331-49C3-704C-37BA009A74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t="1540" r="54133" b="77979"/>
          <a:stretch>
            <a:fillRect/>
          </a:stretch>
        </p:blipFill>
        <p:spPr bwMode="auto">
          <a:xfrm>
            <a:off x="114406" y="1795304"/>
            <a:ext cx="11963188" cy="3167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qr code with a sun and dots&#10;&#10;AI-generated content may be incorrect.">
            <a:extLst>
              <a:ext uri="{FF2B5EF4-FFF2-40B4-BE49-F238E27FC236}">
                <a16:creationId xmlns:a16="http://schemas.microsoft.com/office/drawing/2014/main" id="{3F736419-6F16-73A1-CE2D-E3B9BEE86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5780" y="1"/>
            <a:ext cx="726218" cy="7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3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7A94F-860B-51A2-26A6-473E6860C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B8765-E8F1-7BCE-BD81-1B512BA9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37"/>
            <a:ext cx="10515600" cy="1001918"/>
          </a:xfrm>
          <a:noFill/>
        </p:spPr>
        <p:txBody>
          <a:bodyPr/>
          <a:lstStyle/>
          <a:p>
            <a:pPr algn="ctr"/>
            <a:r>
              <a:rPr lang="en-US" b="1" dirty="0">
                <a:solidFill>
                  <a:srgbClr val="40BAD2"/>
                </a:solidFill>
              </a:rPr>
              <a:t>2.</a:t>
            </a:r>
            <a:r>
              <a:rPr lang="en-GB" b="1" dirty="0">
                <a:solidFill>
                  <a:srgbClr val="40BAD2"/>
                </a:solidFill>
              </a:rPr>
              <a:t>Refinements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F36F4-FDA2-5F33-344D-7974B65C7126}"/>
              </a:ext>
            </a:extLst>
          </p:cNvPr>
          <p:cNvSpPr txBox="1"/>
          <p:nvPr/>
        </p:nvSpPr>
        <p:spPr>
          <a:xfrm>
            <a:off x="838200" y="956576"/>
            <a:ext cx="9791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Losses by COFOG - General Government Sector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63A041-80A5-C36D-7CBE-C3F682D0A7B4}"/>
              </a:ext>
            </a:extLst>
          </p:cNvPr>
          <p:cNvSpPr txBox="1"/>
          <p:nvPr/>
        </p:nvSpPr>
        <p:spPr>
          <a:xfrm>
            <a:off x="1676399" y="6538912"/>
            <a:ext cx="6647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Source: Dublin City University Anticorruption Research Centre Academic Research (Laing) </a:t>
            </a:r>
            <a:endParaRPr lang="en-GB" sz="9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E2016E-C9BA-3E23-48AA-D29629A7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E4ED-64DE-41E7-8945-A92F716AB226}" type="slidenum">
              <a:rPr lang="en-IE" smtClean="0"/>
              <a:pPr/>
              <a:t>9</a:t>
            </a:fld>
            <a:endParaRPr lang="en-IE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46AFC42-2326-4CAB-BAA8-14F20099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4" y="2347213"/>
            <a:ext cx="19499417" cy="76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6" name="Picture 5" descr="!PowerBiTiles Pro Desktop!&#10;PLEASE DO NOT REMOVE ANY OF THIS TEXT&#10;#%23_%23eyJJZCI6IjRjNmNkYzYyZTcyZjQ4MDM5NDE0YTBkYWVkM2Y1N2MyIiwiQ2FwdHVyZUlkIjpudWxsLCJOYW1lIjoiR2VuZXJhbCBHb3Zlcm5tZW50IEN1cnJlbnQgVVMkIiwiRGVzY3JpcHRpb24iOm51bGwsIkRvTm90SW5jbHVkZUh5cGVybGlua1RvUGJpIjpmYWxzZSwiUGJpRWxlbWVudCI6eyJFbGVtZW50VHlwZSI6NSwiUGFnZSI6eyJOYW1lIjoiYzYwNDNhM2MyODAyYThiMzliZmYiLCJEaXNwbGF5TmFtZSI6IiozLjMgSW5lZmZpY2llbmNpZXMgQ09GT0ciLCJWaXN1YWxzIjpudWxsLCJTYXZlZEZpbHRlcnMiOnsiVmlzdWFsRmlsdGVyIjpudWxsLCJQYWdlRmlsdGVyIjoiW3tcIiRzY2hlbWFcIjpcImh0dHA6Ly9wb3dlcmJpLmNvbS9wcm9kdWN0L3NjaGVtYSNiYXNpY1wiLFwidGFyZ2V0XCI6e1widGFibGVcIjpcIkRfRnVsbF9Db21iaW5lZFwiLFwiY29sdW1uXCI6XCJMNCBDb2RlXCJ9LFwiZmlsdGVyVHlwZVwiOjEsXCJvcGVyYXRvclwiOlwiTm90SW5cIixcInZhbHVlc1wiOltudWxsXSxcInJlcXVpcmVTaW5nbGVTZWxlY3Rpb25cIjpmYWxzZX0se1wiJHNjaGVtYVwiOlwiaHR0cDovL3Bvd2VyYmkuY29tL3Byb2R1Y3Qvc2NoZW1hI2Jhc2ljXCIsXCJ0YXJnZXRcIjp7XCJ0YWJsZVwiOlwiQnIgVW5pdCBOYW1lXCIsXCJjb2x1bW5cIjpcIlVuaXQgQ2hvaWNlXCJ9LFwiZmlsdGVyVHlwZVwiOjEsXCJvcGVyYXRvclwiOlwiSW5cIixcInZhbHVlc1wiOltcIkRvbWVzdGljIEN1cnJlbmN5XCJdLFwicmVxdWlyZVNpbmdsZVNlbGVjdGlvblwiOmZhbHNlfSx7XCIkc2NoZW1hXCI6XCJodHRwOi8vcG93ZXJiaS5jb20vcHJvZHVjdC9zY2hlbWEjYmFzaWNcIixcInRhcmdldFwiOntcInRhYmxlXCI6XCJCcl9DT0ZPRyAoMilcIixcImNvbHVtblwiOlwiSXRlbSBhbmQgQ29kZSAyMDExXCJ9LFwiZmlsdGVyVHlwZVwiOjEsXCJvcGVyYXRvclwiOlwiTm90SW5cIixcInZhbHVlc1wiOltudWxsLFwiNy1FWFBFTkRJVFVSRSBbPTIrMzEpXCJdLFwicmVxdWlyZVNpbmdsZVNlbGVjdGlvblwiOmZhbHNlfSx7XCIkc2NoZW1hXCI6XCJodHRwOi8vcG93ZXJiaS5jb20vcHJvZHVjdC9zY2hlbWEjYmFzaWNcIixcInRhcmdldFwiOntcInRhYmxlXCI6XCJDbGFzc19TZWN0b3JJTUZcIixcImNvbHVtblwiOlwiU2VjdG9yIE5hbWUgTG9uZ1wifSxcImZpbHRlclR5cGVcIjoxLFwib3BlcmF0b3JcIjpcIkluXCIsXCJ2YWx1ZXNcIjpbXCIxLUdlbmVyYWwgZ292ZXJubWVudFwiXSxcInJlcXVpcmVTaW5nbGVTZWxlY3Rpb25cIjpmYWxzZX1dIiwiUmVwb3J0RmlsdGVyIjoiW3tcIiRzY2hlbWFcIjpcImh0dHA6Ly9wb3dlcmJpLmNvbS9wcm9kdWN0L3NjaGVtYSNiYXNpY1wiLFwidGFyZ2V0XCI6e1widGFibGVcIjpcIkRfRnVsbF9Db21iaW5lZFwiLFwiY29sdW1uXCI6XCJBc3Nlc3NtZW50IFN0YXR1c1wifSxcImZpbHRlclR5cGVcIjoxLFwiZGlzcGxheVNldHRpbmdzXCI6e1wiaXNIaWRkZW5JblZpZXdNb2RlXCI6dHJ1ZX0sXCJvcGVyYXRvclwiOlwiSW5cIixcInZhbHVlc1wiOltudWxsLFwiXCIsXCIgQTI2XCIsXCIgTVJUXCIsXCIgU1JUXCIsXCJDMlwiLFwiUFwiLFwiUjJcIixcIiBUMVwiLFwiIFBcIixcIiBSVFwiLFwiIFByb1wiXSxcInJlcXVpcmVTaW5nbGVTZWxlY3Rpb25cIjpmYWxzZX0se1wiJHNjaGVtYVwiOlwiaHR0cDovL3Bvd2VyYmkuY29tL3Byb2R1Y3Qvc2NoZW1hI2Jhc2ljXCIsXCJ0YXJnZXRcIjp7XCJ0YWJsZVwiOlwiRF9GdWxsX0NvbWJpbmVkXCIsXCJjb2x1bW5cIjpcIkFzc2Vzc21lbnQgU3RhdHVzXCJ9LFwiZmlsdGVyVHlwZVwiOjEsXCJvcGVyYXRvclwiOlwiQWxsXCIsXCJ2YWx1ZXNcIjpbXSxcInJlcXVpcmVTaW5nbGVTZWxlY3Rpb25cIjpmYWxzZX0se1wiJHNjaGVtYVwiOlwiaHR0cDovL3Bvd2VyYmkuY29tL3Byb2R1Y3Qvc2NoZW1hI2Jhc2ljXCIsXCJ0YXJnZXRcIjp7XCJ0YWJsZVwiOlwiQnJfQ291bnRyeVwiLFwiY29sdW1uXCI6XCJJbmNvbWUgR3JvdXBcIn0sXCJmaWx0ZXJUeXBlXCI6MSxcImRpc3BsYXlTZXR0aW5nc1wiOntcImlzSGlkZGVuSW5WaWV3TW9kZVwiOnRydWV9LFwib3BlcmF0b3JcIjpcIkFsbFwiLFwidmFsdWVzXCI6W10sXCJyZXF1aXJlU2luZ2xlU2VsZWN0aW9uXCI6ZmFsc2V9LHtcIiRzY2hlbWFcIjpcImh0dHA6Ly9wb3dlcmJpLmNvbS9wcm9kdWN0L3NjaGVtYSNiYXNpY1wiLFwidGFyZ2V0XCI6e1widGFibGVcIjpcIkJyX0NvdW50cnlcIixcImNvbHVtblwiOlwiUmVnaW9uXCJ9LFwiZmlsdGVyVHlwZVwiOjEsXCJvcGVyYXRvclwiOlwiQWxsXCIsXCJ2YWx1ZXNcIjpbXSxcInJlcXVpcmVTaW5nbGVTZWxlY3Rpb25cIjpmYWxzZX0se1wiJHNjaGVtYVwiOlwiaHR0cDovL3Bvd2VyYmkuY29tL3Byb2R1Y3Qvc2NoZW1hI2Jhc2ljXCIsXCJ0YXJnZXRcIjp7XCJ0YWJsZVwiOlwiQ2xhc3NfSW5kZXhcIixcImNvbHVtblwiOlwiSW5kZXhcIn0sXCJmaWx0ZXJUeXBlXCI6MSxcImRpc3BsYXlTZXR0aW5nc1wiOntcImlzSGlkZGVuSW5WaWV3TW9kZVwiOnRydWV9LFwib3BlcmF0b3JcIjpcIk5vdEluXCIsXCJ2YWx1ZXNcIjpbXCJOYXRpb25hbCBBY2NvdW50YWJpbGl0eSBJbmRleCAoTkFJKVwiXSxcInJlcXVpcmVTaW5nbGVTZWxlY3Rpb25cIjpmYWxzZX0se1wiJHNjaGVtYVwiOlwiaHR0cDovL3Bvd2VyYmkuY29tL3Byb2R1Y3Qvc2NoZW1hI2Jhc2ljXCIsXCJ0YXJnZXRcIjp7XCJ0YWJsZVwiOlwiQ2xhc3NfSW5kZXggKDMpXCIsXCJjb2x1bW5cIjpcIkluZGV4XCJ9LFwiZmlsdGVyVHlwZVwiOjEsXCJkaXNwbGF5U2V0dGluZ3NcIjp7XCJpc0hpZGRlbkluVmlld01vZGVcIjp0cnVlfSxcIm9wZXJhdG9yXCI6XCJOb3RJblwiLFwidmFsdWVzXCI6W1wiTmF0aW9uYWwgQWNjb3VudGFiaWxpdHkgSW5kZXggKE5BSSlcIl0sXCJyZXF1aXJlU2luZ2xlU2VsZWN0aW9uXCI6ZmFsc2V9LHtcIiRzY2hlbWFcIjpcImh0dHA6Ly9wb3dlcmJpLmNvbS9wcm9kdWN0L3NjaGVtYSNiYXNpY1wiLFwidGFyZ2V0XCI6e1widGFibGVcIjpcIkNsYXNzX0NvdW50cmllcyhGdWxsKVwiLFwiY29sdW1uXCI6XCJOQVQtU05HXCJ9LFwiZmlsdGVyVHlwZVwiOjEsXCJvcGVyYXRvclwiOlwiSW5cIixcInZhbHVlc1wiOltcIk5hdGlvbmFsXCJdLFwicmVxdWlyZVNpbmdsZVNlbGVjdGlvblwiOmZhbHNlfSx7XCIkc2NoZW1hXCI6XCJodHRwOi8vcG93ZXJiaS5jb20vcHJvZHVjdC9zY2hlbWEjYmFzaWNcIixcInRhcmdldFwiOntcInRhYmxlXCI6XCJCcl9Db3VudHJ5XCIsXCJjb2x1bW5cIjpcIlJlZ2lvbi9Db3VudHJ5XCJ9LFwiZmlsdGVyVHlwZVwiOjEsXCJkaXNwbGF5U2V0dGluZ3NcIjp7XCJpc0hpZGRlbkluVmlld01vZGVcIjp0cnVlfSxcIm9wZXJhdG9yXCI6XCJJblwiLFwidmFsdWVzXCI6W1wiQ1wiLG51bGxdLFwicmVxdWlyZVNpbmdsZVNlbGVjdGlvblwiOmZhbHNlfSx7XCIkc2NoZW1hXCI6XCJodHRwOi8vcG93ZXJiaS5jb20vcHJvZHVjdC9zY2hlbWEjYmFzaWNcIixcInRhcmdldFwiOntcInRhYmxlXCI6XCJCcl9ZZWFyXCIsXCJjb2x1bW5cIjpcIlllYXJfR3JlZ29yaWFuXCJ9LFwiZmlsdGVyVHlwZVwiOjEsXCJvcGVyYXRvclwiOlwiQWxsXCIsXCJ2YWx1ZXNcIjpbXSxcInJlcXVpcmVTaW5nbGVTZWxlY3Rpb25cIjpmYWxzZX0se1wiJHNjaGVtYVwiOlwiaHR0cDovL3Bvd2VyYmkuY29tL3Byb2R1Y3Qvc2NoZW1hI2Jhc2ljXCIsXCJ0YXJnZXRcIjp7XCJ0YWJsZVwiOlwiQnJfQ291bnRyeVwiLFwiY29sdW1uXCI6XCJTSURTXCJ9LFwiZmlsdGVyVHlwZVwiOjEsXCJvcGVyYXRvclwiOlwiQWxsXCIsXCJ2YWx1ZXNcIjpbXSxcInJlcXVpcmVTaW5nbGVTZWxlY3Rpb25cIjpmYWxzZX0se1wiJHNjaGVtYVwiOlwiaHR0cDovL3Bvd2VyYmkuY29tL3Byb2R1Y3Qvc2NoZW1hI2Jhc2ljXCIsXCJ0YXJnZXRcIjp7XCJ0YWJsZVwiOlwiRF9HRlNDT0ZPR1wiLFwiY29sdW1uXCI6XCJTb3VyY2UgRGF0YVwifSxcImZpbHRlclR5cGVcIjoxLFwib3BlcmF0b3JcIjpcIk5vdEluXCIsXCJ2YWx1ZXNcIjpbXCJFdGhpb3BpYSBEYXRhXCJdLFwicmVxdWlyZVNpbmdsZVNlbGVjdGlvblwiOmZhbHNlfV0ifSwiRmlsdGVyU2V0dGluZ3MiOm51bGx9LCJTYXZlZEZpbHRlcnMiOnsiVmlzdWFsRmlsdGVyIjoiW3tcIiRzY2hlbWFcIjpcImh0dHA6Ly9wb3dlcmJpLmNvbS9wcm9kdWN0L3NjaGVtYSNhZHZhbmNlZFwiLFwidGFyZ2V0XCI6e1widGFibGVcIjpcIkJyX1llYXJcIixcImNvbHVtblwiOlwiWWVhcl9HcmVnb3JpYW5cIn0sXCJmaWx0ZXJUeXBlXCI6MCxcImRpc3BsYXlTZXR0aW5nc1wiOntcImlzSGlkZGVuSW5WaWV3TW9kZVwiOmZhbHNlfSxcImxvZ2ljYWxPcGVyYXRvclwiOlwiQW5kXCIsXCJjb25kaXRpb25zXCI6W119LHtcIiRzY2hlbWFcIjpcImh0dHA6Ly9wb3dlcmJpLmNvbS9wcm9kdWN0L3NjaGVtYSNhZHZhbmNlZFwiLFwidGFyZ2V0XCI6e1widGFibGVcIjpcIkFOUyBUYWJsZVwiLFwibWVhc3VyZVwiOlwiRWZmaWNpZW5jeSBMb3NzZXMgKFN5c3RlbWljIFRvdGFsKSBhdmcgcGVyIFllYXJcIn0sXCJmaWx0ZXJUeXBlXCI6MCxcImRpc3BsYXlTZXR0aW5nc1wiOntcImlzSGlkZGVuSW5WaWV3TW9kZVwiOmZhbHNlfSxcImxvZ2ljYWxPcGVyYXRvclwiOlwiQW5kXCIsXCJjb25kaXRpb25zXCI6W119LHtcIiRzY2hlbWFcIjpcImh0dHA6Ly9wb3dlcmJpLmNvbS9wcm9kdWN0L3NjaGVtYSNiYXNpY1wiLFwidGFyZ2V0XCI6e1widGFibGVcIjpcIkJyX0NPRk9HICgyKVwiLFwiY29sdW1uXCI6XCJJdGVtIGFuZCBDb2RlIDIwMTFcIn0sXCJmaWx0ZXJUeXBlXCI6MSxcImRpc3BsYXlTZXR0aW5nc1wiOntcImlzSGlkZGVuSW5WaWV3TW9kZVwiOmZhbHNlfSxcIm9wZXJhdG9yXCI6XCJBbGxcIixcInZhbHVlc1wiOltdLFwicmVxdWlyZVNpbmdsZVNlbGVjdGlvblwiOmZhbHNlfV0iLCJQYWdlRmlsdGVyIjpudWxsLCJSZXBvcnRGaWx0ZXIiOm51bGx9LCJWaXN1YWxOYW1lIjoiYjAwYjczMTUwYjk0OWRhNTlhYmUiLCJFeHBvcnRFbmFibGVkIjpmYWxzZSwiRmlsdGVyU2V0dGluZ3MiOm51bGwsIklkIjoiMzdiYTkyZDctYzRlYS00MDYzLTlkY2MtMTQ1ZTUwMmQwMjdlIiwiVGl0bGUiOiJHZW5lcmFsIEdvdmVybm1lbnQgQ3VycmVudCBVUyQiLCJFbWJlZFVybCI6Imh0dHBzOi8vYXBwLnBvd2VyYmkuY29tL3JlcG9ydEVtYmVkP3JlcG9ydElkPTM3YmE5MmQ3LWM0ZWEtNDA2My05ZGNjLTE0NWU1MDJkMDI3ZSZncm91cElkPWU3MjgxNjU4LTE2ODctNGJmNC1hNDc4LWVjNmI3YzdmNzhjNSZ3PTImY29uZmlnPWV5SmpiSFZ6ZEdWeVZYSnNJam9pYUhSMGNITTZMeTlYUVVKSkxVNVBVbFJJTFVWVlVrOVFSUzFETFZCU1NVMUJVbGt0Y21Wa2FYSmxZM1F1WVc1aGJIbHphWE11ZDJsdVpHOTNjeTV1WlhRaUxDSmxiV0psWkVabFlYUjFjbVZ6SWpwN0luVnpZV2RsVFdWMGNtbGpjMVpPWlhoMElqcDBjblZsZlgwJTNkIiwiV2ViVXJsIjpudWxsLCJSZW5kZXJTZXR0aW5ncyI6eyJBYnNvbHV0ZUhlaWdodEVuYWJsZWQiOmZhbHNlLCJBYnNvbHV0ZVdpZHRoRW5hYmxlZCI6ZmFsc2UsIkFic29sdXRlSGVpZ2h0IjowLjAsIkFic29sdXRlV2lkdGgiOjAuMCwiRGVsYXlCZWZvcmVSZW5kZXIiOjMwMDAuMCwiRGVsYXlCZWZvcmVSZW5kZXJFbmFibGVkIjpmYWxzZSwiVXNlckNvbnRyb2xsZWRXYWl0RGVsYXlFbmFibGVkIjpmYWxzZSwiVmlld1Jlc2l6ZSI6MCwiVGltZVN0YW1wIjp7IkVuYWJsZWQiOmZhbHNlfX0sIlBhcmVudCI6bnVsbCwiTGFzdFJlbmRlcmVkU2l6ZSI6IjE5MjAsIDEwODAiLCJMYXN0UmVuZGVyU2NhbGUiOjEuNSwiTGFzdFJlbmRlclN0YXR1cyI6NSwiTGFzdFJlbmRlclN0YXR1c01lc3NhZ2UiOiIifSwiU2hhcGVUeXBlIjowLCJTaGFwZVdpZHRoIjowLCJTaGFwZUhlaWdodCI6MH0=" title="General Government Current US$">
            <a:extLst>
              <a:ext uri="{FF2B5EF4-FFF2-40B4-BE49-F238E27FC236}">
                <a16:creationId xmlns:a16="http://schemas.microsoft.com/office/drawing/2014/main" id="{D4643AC7-2020-BF0D-5B11-130D4A2A3E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1924" r="63771" b="75370"/>
          <a:stretch>
            <a:fillRect/>
          </a:stretch>
        </p:blipFill>
        <p:spPr bwMode="auto">
          <a:xfrm>
            <a:off x="268605" y="1362902"/>
            <a:ext cx="6250607" cy="2356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!PowerBiTiles Pro Desktop!&#10;PLEASE DO NOT REMOVE ANY OF THIS TEXT&#10;#%23_%23eyJJZCI6IjkyZDU5OGI3ODI5NTQ5YWE5ZDhlNzIwMzc4YWU5MTdjIiwiQ2FwdHVyZUlkIjpudWxsLCJOYW1lIjoiR2VuZXJhbCBHb3Zlcm5tZW50ICUgb2YgR0RQIiwiRGVzY3JpcHRpb24iOm51bGwsIkRvTm90SW5jbHVkZUh5cGVybGlua1RvUGJpIjpmYWxzZSwiUGJpRWxlbWVudCI6eyJFbGVtZW50VHlwZSI6NSwiUGFnZSI6eyJOYW1lIjoiYzYwNDNhM2MyODAyYThiMzliZmYiLCJEaXNwbGF5TmFtZSI6IiozLjMgSW5lZmZpY2llbmNpZXMgQ09GT0ciLCJWaXN1YWxzIjpudWxsLCJTYXZlZEZpbHRlcnMiOnsiVmlzdWFsRmlsdGVyIjpudWxsLCJQYWdlRmlsdGVyIjoiW3tcIiRzY2hlbWFcIjpcImh0dHA6Ly9wb3dlcmJpLmNvbS9wcm9kdWN0L3NjaGVtYSNiYXNpY1wiLFwidGFyZ2V0XCI6e1widGFibGVcIjpcIkRfRnVsbF9Db21iaW5lZFwiLFwiY29sdW1uXCI6XCJMNCBDb2RlXCJ9LFwiZmlsdGVyVHlwZVwiOjEsXCJvcGVyYXRvclwiOlwiTm90SW5cIixcInZhbHVlc1wiOltudWxsXSxcInJlcXVpcmVTaW5nbGVTZWxlY3Rpb25cIjpmYWxzZX0se1wiJHNjaGVtYVwiOlwiaHR0cDovL3Bvd2VyYmkuY29tL3Byb2R1Y3Qvc2NoZW1hI2Jhc2ljXCIsXCJ0YXJnZXRcIjp7XCJ0YWJsZVwiOlwiQnIgVW5pdCBOYW1lXCIsXCJjb2x1bW5cIjpcIlVuaXQgQ2hvaWNlXCJ9LFwiZmlsdGVyVHlwZVwiOjEsXCJvcGVyYXRvclwiOlwiSW5cIixcInZhbHVlc1wiOltcIkRvbWVzdGljIEN1cnJlbmN5XCJdLFwicmVxdWlyZVNpbmdsZVNlbGVjdGlvblwiOmZhbHNlfSx7XCIkc2NoZW1hXCI6XCJodHRwOi8vcG93ZXJiaS5jb20vcHJvZHVjdC9zY2hlbWEjYmFzaWNcIixcInRhcmdldFwiOntcInRhYmxlXCI6XCJCcl9DT0ZPRyAoMilcIixcImNvbHVtblwiOlwiSXRlbSBhbmQgQ29kZSAyMDExXCJ9LFwiZmlsdGVyVHlwZVwiOjEsXCJvcGVyYXRvclwiOlwiTm90SW5cIixcInZhbHVlc1wiOltudWxsLFwiNy1FWFBFTkRJVFVSRSBbPTIrMzEpXCJdLFwicmVxdWlyZVNpbmdsZVNlbGVjdGlvblwiOmZhbHNlfSx7XCIkc2NoZW1hXCI6XCJodHRwOi8vcG93ZXJiaS5jb20vcHJvZHVjdC9zY2hlbWEjYmFzaWNcIixcInRhcmdldFwiOntcInRhYmxlXCI6XCJDbGFzc19TZWN0b3JJTUZcIixcImNvbHVtblwiOlwiU2VjdG9yIE5hbWUgTG9uZ1wifSxcImZpbHRlclR5cGVcIjoxLFwib3BlcmF0b3JcIjpcIkluXCIsXCJ2YWx1ZXNcIjpbXCIxLUdlbmVyYWwgZ292ZXJubWVudFwiXSxcInJlcXVpcmVTaW5nbGVTZWxlY3Rpb25cIjpmYWxzZX1dIiwiUmVwb3J0RmlsdGVyIjoiW3tcIiRzY2hlbWFcIjpcImh0dHA6Ly9wb3dlcmJpLmNvbS9wcm9kdWN0L3NjaGVtYSNiYXNpY1wiLFwidGFyZ2V0XCI6e1widGFibGVcIjpcIkRfRnVsbF9Db21iaW5lZFwiLFwiY29sdW1uXCI6XCJBc3Nlc3NtZW50IFN0YXR1c1wifSxcImZpbHRlclR5cGVcIjoxLFwiZGlzcGxheVNldHRpbmdzXCI6e1wiaXNIaWRkZW5JblZpZXdNb2RlXCI6dHJ1ZX0sXCJvcGVyYXRvclwiOlwiSW5cIixcInZhbHVlc1wiOltudWxsLFwiXCIsXCIgQTI2XCIsXCIgTVJUXCIsXCIgU1JUXCIsXCJDMlwiLFwiUFwiLFwiUjJcIixcIiBUMVwiLFwiIFBcIixcIiBSVFwiLFwiIFByb1wiXSxcInJlcXVpcmVTaW5nbGVTZWxlY3Rpb25cIjpmYWxzZX0se1wiJHNjaGVtYVwiOlwiaHR0cDovL3Bvd2VyYmkuY29tL3Byb2R1Y3Qvc2NoZW1hI2Jhc2ljXCIsXCJ0YXJnZXRcIjp7XCJ0YWJsZVwiOlwiRF9GdWxsX0NvbWJpbmVkXCIsXCJjb2x1bW5cIjpcIkFzc2Vzc21lbnQgU3RhdHVzXCJ9LFwiZmlsdGVyVHlwZVwiOjEsXCJvcGVyYXRvclwiOlwiQWxsXCIsXCJ2YWx1ZXNcIjpbXSxcInJlcXVpcmVTaW5nbGVTZWxlY3Rpb25cIjpmYWxzZX0se1wiJHNjaGVtYVwiOlwiaHR0cDovL3Bvd2VyYmkuY29tL3Byb2R1Y3Qvc2NoZW1hI2Jhc2ljXCIsXCJ0YXJnZXRcIjp7XCJ0YWJsZVwiOlwiQnJfQ291bnRyeVwiLFwiY29sdW1uXCI6XCJJbmNvbWUgR3JvdXBcIn0sXCJmaWx0ZXJUeXBlXCI6MSxcImRpc3BsYXlTZXR0aW5nc1wiOntcImlzSGlkZGVuSW5WaWV3TW9kZVwiOnRydWV9LFwib3BlcmF0b3JcIjpcIkFsbFwiLFwidmFsdWVzXCI6W10sXCJyZXF1aXJlU2luZ2xlU2VsZWN0aW9uXCI6ZmFsc2V9LHtcIiRzY2hlbWFcIjpcImh0dHA6Ly9wb3dlcmJpLmNvbS9wcm9kdWN0L3NjaGVtYSNiYXNpY1wiLFwidGFyZ2V0XCI6e1widGFibGVcIjpcIkJyX0NvdW50cnlcIixcImNvbHVtblwiOlwiUmVnaW9uXCJ9LFwiZmlsdGVyVHlwZVwiOjEsXCJvcGVyYXRvclwiOlwiQWxsXCIsXCJ2YWx1ZXNcIjpbXSxcInJlcXVpcmVTaW5nbGVTZWxlY3Rpb25cIjpmYWxzZX0se1wiJHNjaGVtYVwiOlwiaHR0cDovL3Bvd2VyYmkuY29tL3Byb2R1Y3Qvc2NoZW1hI2Jhc2ljXCIsXCJ0YXJnZXRcIjp7XCJ0YWJsZVwiOlwiQ2xhc3NfSW5kZXhcIixcImNvbHVtblwiOlwiSW5kZXhcIn0sXCJmaWx0ZXJUeXBlXCI6MSxcImRpc3BsYXlTZXR0aW5nc1wiOntcImlzSGlkZGVuSW5WaWV3TW9kZVwiOnRydWV9LFwib3BlcmF0b3JcIjpcIk5vdEluXCIsXCJ2YWx1ZXNcIjpbXCJOYXRpb25hbCBBY2NvdW50YWJpbGl0eSBJbmRleCAoTkFJKVwiXSxcInJlcXVpcmVTaW5nbGVTZWxlY3Rpb25cIjpmYWxzZX0se1wiJHNjaGVtYVwiOlwiaHR0cDovL3Bvd2VyYmkuY29tL3Byb2R1Y3Qvc2NoZW1hI2Jhc2ljXCIsXCJ0YXJnZXRcIjp7XCJ0YWJsZVwiOlwiQ2xhc3NfSW5kZXggKDMpXCIsXCJjb2x1bW5cIjpcIkluZGV4XCJ9LFwiZmlsdGVyVHlwZVwiOjEsXCJkaXNwbGF5U2V0dGluZ3NcIjp7XCJpc0hpZGRlbkluVmlld01vZGVcIjp0cnVlfSxcIm9wZXJhdG9yXCI6XCJOb3RJblwiLFwidmFsdWVzXCI6W1wiTmF0aW9uYWwgQWNjb3VudGFiaWxpdHkgSW5kZXggKE5BSSlcIl0sXCJyZXF1aXJlU2luZ2xlU2VsZWN0aW9uXCI6ZmFsc2V9LHtcIiRzY2hlbWFcIjpcImh0dHA6Ly9wb3dlcmJpLmNvbS9wcm9kdWN0L3NjaGVtYSNiYXNpY1wiLFwidGFyZ2V0XCI6e1widGFibGVcIjpcIkNsYXNzX0NvdW50cmllcyhGdWxsKVwiLFwiY29sdW1uXCI6XCJOQVQtU05HXCJ9LFwiZmlsdGVyVHlwZVwiOjEsXCJvcGVyYXRvclwiOlwiSW5cIixcInZhbHVlc1wiOltcIk5hdGlvbmFsXCJdLFwicmVxdWlyZVNpbmdsZVNlbGVjdGlvblwiOmZhbHNlfSx7XCIkc2NoZW1hXCI6XCJodHRwOi8vcG93ZXJiaS5jb20vcHJvZHVjdC9zY2hlbWEjYmFzaWNcIixcInRhcmdldFwiOntcInRhYmxlXCI6XCJCcl9Db3VudHJ5XCIsXCJjb2x1bW5cIjpcIlJlZ2lvbi9Db3VudHJ5XCJ9LFwiZmlsdGVyVHlwZVwiOjEsXCJkaXNwbGF5U2V0dGluZ3NcIjp7XCJpc0hpZGRlbkluVmlld01vZGVcIjp0cnVlfSxcIm9wZXJhdG9yXCI6XCJJblwiLFwidmFsdWVzXCI6W1wiQ1wiLG51bGxdLFwicmVxdWlyZVNpbmdsZVNlbGVjdGlvblwiOmZhbHNlfSx7XCIkc2NoZW1hXCI6XCJodHRwOi8vcG93ZXJiaS5jb20vcHJvZHVjdC9zY2hlbWEjYmFzaWNcIixcInRhcmdldFwiOntcInRhYmxlXCI6XCJCcl9ZZWFyXCIsXCJjb2x1bW5cIjpcIlllYXJfR3JlZ29yaWFuXCJ9LFwiZmlsdGVyVHlwZVwiOjEsXCJvcGVyYXRvclwiOlwiQWxsXCIsXCJ2YWx1ZXNcIjpbXSxcInJlcXVpcmVTaW5nbGVTZWxlY3Rpb25cIjpmYWxzZX0se1wiJHNjaGVtYVwiOlwiaHR0cDovL3Bvd2VyYmkuY29tL3Byb2R1Y3Qvc2NoZW1hI2Jhc2ljXCIsXCJ0YXJnZXRcIjp7XCJ0YWJsZVwiOlwiQnJfQ291bnRyeVwiLFwiY29sdW1uXCI6XCJTSURTXCJ9LFwiZmlsdGVyVHlwZVwiOjEsXCJvcGVyYXRvclwiOlwiQWxsXCIsXCJ2YWx1ZXNcIjpbXSxcInJlcXVpcmVTaW5nbGVTZWxlY3Rpb25cIjpmYWxzZX0se1wiJHNjaGVtYVwiOlwiaHR0cDovL3Bvd2VyYmkuY29tL3Byb2R1Y3Qvc2NoZW1hI2Jhc2ljXCIsXCJ0YXJnZXRcIjp7XCJ0YWJsZVwiOlwiRF9HRlNDT0ZPR1wiLFwiY29sdW1uXCI6XCJTb3VyY2UgRGF0YVwifSxcImZpbHRlclR5cGVcIjoxLFwib3BlcmF0b3JcIjpcIk5vdEluXCIsXCJ2YWx1ZXNcIjpbXCJFdGhpb3BpYSBEYXRhXCJdLFwicmVxdWlyZVNpbmdsZVNlbGVjdGlvblwiOmZhbHNlfV0ifSwiRmlsdGVyU2V0dGluZ3MiOm51bGx9LCJTYXZlZEZpbHRlcnMiOnsiVmlzdWFsRmlsdGVyIjoiW3tcIiRzY2hlbWFcIjpcImh0dHA6Ly9wb3dlcmJpLmNvbS9wcm9kdWN0L3NjaGVtYSNhZHZhbmNlZFwiLFwidGFyZ2V0XCI6e1widGFibGVcIjpcIkJyX1llYXJcIixcImNvbHVtblwiOlwiWWVhcl9HcmVnb3JpYW5cIn0sXCJmaWx0ZXJUeXBlXCI6MCxcImRpc3BsYXlTZXR0aW5nc1wiOntcImlzSGlkZGVuSW5WaWV3TW9kZVwiOmZhbHNlfSxcImxvZ2ljYWxPcGVyYXRvclwiOlwiQW5kXCIsXCJjb25kaXRpb25zXCI6W119LHtcIiRzY2hlbWFcIjpcImh0dHA6Ly9wb3dlcmJpLmNvbS9wcm9kdWN0L3NjaGVtYSNhZHZhbmNlZFwiLFwidGFyZ2V0XCI6e1widGFibGVcIjpcIkFOUyBUYWJsZVwiLFwibWVhc3VyZVwiOlwiRWZmaWNpZW5jeSBMb3NzZXMgKCUgR0RQKSBhdmVyYWdlIHBlciBZZWFyXCJ9LFwiZmlsdGVyVHlwZVwiOjAsXCJkaXNwbGF5U2V0dGluZ3NcIjp7XCJpc0hpZGRlbkluVmlld01vZGVcIjpmYWxzZX0sXCJsb2dpY2FsT3BlcmF0b3JcIjpcIkFuZFwiLFwiY29uZGl0aW9uc1wiOltdfSx7XCIkc2NoZW1hXCI6XCJodHRwOi8vcG93ZXJiaS5jb20vcHJvZHVjdC9zY2hlbWEjYmFzaWNcIixcInRhcmdldFwiOntcInRhYmxlXCI6XCJCcl9DT0ZPRyAoMilcIixcImNvbHVtblwiOlwiSXRlbSBhbmQgQ29kZSAyMDExXCJ9LFwiZmlsdGVyVHlwZVwiOjEsXCJkaXNwbGF5U2V0dGluZ3NcIjp7XCJpc0hpZGRlbkluVmlld01vZGVcIjpmYWxzZX0sXCJvcGVyYXRvclwiOlwiQWxsXCIsXCJ2YWx1ZXNcIjpbXSxcInJlcXVpcmVTaW5nbGVTZWxlY3Rpb25cIjpmYWxzZX1dIiwiUGFnZUZpbHRlciI6bnVsbCwiUmVwb3J0RmlsdGVyIjpudWxsfSwiVmlzdWFsTmFtZSI6ImNmZjYwYjdhNmI0MGYxNTA4ZjZkIiwiRXhwb3J0RW5hYmxlZCI6ZmFsc2UsIkZpbHRlclNldHRpbmdzIjpudWxsLCJJZCI6IjM3YmE5MmQ3LWM0ZWEtNDA2My05ZGNjLTE0NWU1MDJkMDI3ZSIsIlRpdGxlIjoiR2VuZXJhbCBHb3Zlcm5tZW50ICUgb2YgR0RQIiwiRW1iZWRVcmwiOiJodHRwczovL2FwcC5wb3dlcmJpLmNvbS9yZXBvcnRFbWJlZD9yZXBvcnRJZD0zN2JhOTJkNy1jNGVhLTQwNjMtOWRjYy0xNDVlNTAyZDAyN2UmZ3JvdXBJZD1lNzI4MTY1OC0xNjg3LTRiZjQtYTQ3OC1lYzZiN2M3Zjc4YzUmdz0yJmNvbmZpZz1leUpqYkhWemRHVnlWWEpzSWpvaWFIUjBjSE02THk5WFFVSkpMVTVQVWxSSUxVVlZVazlRUlMxRExWQlNTVTFCVWxrdGNtVmthWEpsWTNRdVlXNWhiSGx6YVhNdWQybHVaRzkzY3k1dVpYUWlMQ0psYldKbFpFWmxZWFIxY21WeklqcDdJblZ6WVdkbFRXVjBjbWxqYzFaT1pYaDBJanAwY25WbGZYMCUzZCIsIldlYlVybCI6bnVsbCwiUmVuZGVyU2V0dGluZ3MiOnsiQWJzb2x1dGVIZWlnaHRFbmFibGVkIjpmYWxzZSwiQWJzb2x1dGVXaWR0aEVuYWJsZWQiOmZhbHNlLCJBYnNvbHV0ZUhlaWdodCI6MC4wLCJBYnNvbHV0ZVdpZHRoIjowLjAsIkRlbGF5QmVmb3JlUmVuZGVyIjozMDAwLjAsIkRlbGF5QmVmb3JlUmVuZGVyRW5hYmxlZCI6ZmFsc2UsIlVzZXJDb250cm9sbGVkV2FpdERlbGF5RW5hYmxlZCI6ZmFsc2UsIlZpZXdSZXNpemUiOjAsIlRpbWVTdGFtcCI6eyJFbmFibGVkIjpmYWxzZX19LCJQYXJlbnQiOm51bGwsIkxhc3RSZW5kZXJlZFNpemUiOiIxOTIwLCAxMDgwIiwiTGFzdFJlbmRlclNjYWxlIjoxLjUsIkxhc3RSZW5kZXJTdGF0dXMiOjUsIkxhc3RSZW5kZXJTdGF0dXNNZXNzYWdlIjoiIn0sIlNoYXBlVHlwZSI6MCwiU2hhcGVXaWR0aCI6MCwiU2hhcGVIZWlnaHQiOjB9" title="General Government % of GDP">
            <a:extLst>
              <a:ext uri="{FF2B5EF4-FFF2-40B4-BE49-F238E27FC236}">
                <a16:creationId xmlns:a16="http://schemas.microsoft.com/office/drawing/2014/main" id="{C49F5785-14C5-E299-3EBF-16DA1CD41C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t="2726" r="77842" b="75492"/>
          <a:stretch>
            <a:fillRect/>
          </a:stretch>
        </p:blipFill>
        <p:spPr bwMode="auto">
          <a:xfrm>
            <a:off x="7161484" y="1385202"/>
            <a:ext cx="3923711" cy="237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!PowerBiTiles Pro Desktop!&#10;PLEASE DO NOT REMOVE ANY OF THIS TEXT&#10;#%23_%23eyJJZCI6IjBkYmI0ZDAxYzdhNTQ3ODE5MmJlZTM5ZTViYmVkNjM1IiwiQ2FwdHVyZUlkIjpudWxsLCJOYW1lIjoiVVNBLUZJUy1QdWJsaWMiLCJEZXNjcmlwdGlvbiI6bnVsbCwiRG9Ob3RJbmNsdWRlSHlwZXJsaW5rVG9QYmkiOmZhbHNlLCJQYmlFbGVtZW50Ijp7IkVsZW1lbnRUeXBlIjozLCJQYWdlIjp7Ik5hbWUiOiI2ZTc3ZTlhOTM5Zjc3OTJiMjE4MiIsIkRpc3BsYXlOYW1lIjoiKjMuMyBJbmVmZmljaWVuY2llcyBDT0ZPRyBTRyIsIlZpc3VhbHMiOm51bGwsIlNhdmVkRmlsdGVycyI6bnVsbCwiRmlsdGVyU2V0dGluZ3MiOm51bGx9LCJTYXZlZEJvb2ttYXJrIjpudWxsLCJTZWxlY3RlZEJvb2ttYXJrIjpudWxsLCJCYXNlU2xpY2VycyI6W3siU2xpY2VyU3RhdGUiOiJ7XHJcbiAgXCJmaWx0ZXJzXCI6IFtcclxuICAgIHtcclxuICAgICAgXCIkc2NoZW1hXCI6IFwiaHR0cDovL3Bvd2VyYmkuY29tL3Byb2R1Y3Qvc2NoZW1hI2Jhc2ljXCIsXHJcbiAgICAgIFwidGFyZ2V0XCI6IHtcclxuICAgICAgICBcInRhYmxlXCI6IFwiQnJfQ291bnRyeVwiLFxyXG4gICAgICAgIFwiY29sdW1uXCI6IFwiQ291bnRyeVwiXHJcbiAgICAgIH0sXHJcbiAgICAgIFwiZmlsdGVyVHlwZVwiOiAxLFxyXG4gICAgICBcIm9wZXJhdG9yXCI6IFwiSW5cIixcclxuICAgICAgXCJ2YWx1ZXNcIjogW1xyXG4gICAgICAgIFwiVW5pdGVkIFN0YXRlc1wiXHJcbiAgICAgIF0sXHJcbiAgICAgIFwicmVxdWlyZVNpbmdsZVNlbGVjdGlvblwiOiBmYWxzZVxyXG4gICAgfVxyXG4gIF0sXHJcbiAgXCJ0YXJnZXRzXCI6IFtcclxuICAgIHtcclxuICAgICAgXCJ0YWJsZVwiOiBcIkJyX0NvdW50cnlcIixcclxuICAgICAgXCJjb2x1bW5cIjogXCJDb3VudHJ5XCJcclxuICAgIH1cclxuICBdXHJcbn0iLCJWaXN1YWxOYW1lIjoiYmU1OTMxZDc4ZDQyY2ExNTQ0MjEifSx7IlNsaWNlclN0YXRlIjoie1xyXG4gIFwiZmlsdGVyc1wiOiBbXHJcbiAgICB7XHJcbiAgICAgIFwiJHNjaGVtYVwiOiBcImh0dHA6Ly9wb3dlcmJpLmNvbS9wcm9kdWN0L3NjaGVtYSNiYXNpY1wiLFxyXG4gICAgICBcInRhcmdldFwiOiB7XHJcbiAgICAgICAgXCJ0YWJsZVwiOiBcIkNsYXNzX0NPRk9HIExvc3Nlc1wiLFxyXG4gICAgICAgIFwiY29sdW1uXCI6IFwiSW5kZXhcIlxyXG4gICAgICB9LFxyXG4gICAgICBcImZpbHRlclR5cGVcIjogMSxcclxuICAgICAgXCJvcGVyYXRvclwiOiBcIkluXCIsXHJcbiAgICAgIFwidmFsdWVzXCI6IFtcclxuICAgICAgICBcIkNPRk9HIExvc3NlcyBMMSBPbmx5XCJcclxuICAgICAgXSxcclxuICAgICAgXCJyZXF1aXJlU2luZ2xlU2VsZWN0aW9uXCI6IGZhbHNlXHJcbiAgICB9XHJcbiAgXSxcclxuICBcInRhcmdldHNcIjogW1xyXG4gICAge1xyXG4gICAgICBcInRhYmxlXCI6IFwiQ2xhc3NfQ09GT0cgTG9zc2VzXCIsXHJcbiAgICAgIFwiY29sdW1uXCI6IFwiSW5kZXhcIlxyXG4gICAgfVxyXG4gIF1cclxufSIsIlZpc3VhbE5hbWUiOiIwYmM2MWFiZmM0N2NjMGU0NzEzZiJ9LHsiU2xpY2VyU3RhdGUiOiJ7XHJcbiAgXCJmaWx0ZXJzXCI6IFtcclxuICAgIHtcclxuICAgICAgXCIkc2NoZW1hXCI6IFwiaHR0cDovL3Bvd2VyYmkuY29tL3Byb2R1Y3Qvc2NoZW1hI2Jhc2ljXCIsXHJcbiAgICAgIFwidGFyZ2V0XCI6IHtcclxuICAgICAgICBcInRhYmxlXCI6IFwiQnJfWWVhclwiLFxyXG4gICAgICAgIFwiY29sdW1uXCI6IFwiWWVhcl9HcmVnb3JpYW5cIlxyXG4gICAgICB9LFxyXG4gICAgICBcImZpbHRlclR5cGVcIjogMSxcclxuICAgICAgXCJvcGVyYXRvclwiOiBcIkluXCIsXHJcbiAgICAgIFwidmFsdWVzXCI6IFtcclxuICAgICAgICAyMDIwLFxyXG4gICAgICAgIDIwMjEsXHJcbiAgICAgICAgMjAyMlxyXG4gICAgICBdLFxyXG4gICAgICBcInJlcXVpcmVTaW5nbGVTZWxlY3Rpb25cIjogZmFsc2VcclxuICAgIH1cclxuICBdLFxyXG4gIFwidGFyZ2V0c1wiOiBbXHJcbiAgICB7XHJcbiAgICAgIFwidGFibGVcIjogXCJCcl9ZZWFyXCIsXHJcbiAgICAgIFwiY29sdW1uXCI6IFwiWWVhcl9HcmVnb3JpYW5cIlxyXG4gICAgfVxyXG4gIF1cclxufSIsIlZpc3VhbE5hbWUiOiJkZjI3OGUxNjIwOTUwZDUzNTM5ZSJ9XSwiU2F2ZWRTbGljZXJzIjpudWxsLCJOYW1lIjoiVVNBLUZJUy1QdWJsaWMiLCJJZCI6IjM3YmE5MmQ3LWM0ZWEtNDA2My05ZGNjLTE0NWU1MDJkMDI3ZSIsIlRpdGxlIjoiVVNBLUZJUy1QdWJsaWMiLCJFbWJlZFVybCI6Imh0dHBzOi8vYXBwLnBvd2VyYmkuY29tL3JlcG9ydEVtYmVkP3JlcG9ydElkPTM3YmE5MmQ3LWM0ZWEtNDA2My05ZGNjLTE0NWU1MDJkMDI3ZSZncm91cElkPWU3MjgxNjU4LTE2ODctNGJmNC1hNDc4LWVjNmI3YzdmNzhjNSZ3PTImY29uZmlnPWV5SmpiSFZ6ZEdWeVZYSnNJam9pYUhSMGNITTZMeTlYUVVKSkxVNVBVbFJJTFVWVlVrOVFSUzFETFZCU1NVMUJVbGt0Y21Wa2FYSmxZM1F1WVc1aGJIbHphWE11ZDJsdVpHOTNjeTV1WlhRaUxDSmxiV0psWkVabFlYUjFjbVZ6SWpwN0luVnpZV2RsVFdWMGNtbGpjMVpPWlhoMElqcDBjblZsZlgwJTNkIiwiV2ViVXJsIjoiaHR0cHM6Ly9hcHAucG93ZXJiaS5jb20vZ3JvdXBzL2U3MjgxNjU4LTE2ODctNGJmNC1hNDc4LWVjNmI3YzdmNzhjNS9yZXBvcnRzLzM3YmE5MmQ3LWM0ZWEtNDA2My05ZGNjLTE0NWU1MDJkMDI3ZSIsIlJlbmRlclNldHRpbmdzIjp7IkFic29sdXRlSGVpZ2h0RW5hYmxlZCI6ZmFsc2UsIkFic29sdXRlV2lkdGhFbmFibGVkIjpmYWxzZSwiQWJzb2x1dGVIZWlnaHQiOjAuMCwiQWJzb2x1dGVXaWR0aCI6MC4wLCJEZWxheUJlZm9yZVJlbmRlciI6MzAwMC4wLCJEZWxheUJlZm9yZVJlbmRlckVuYWJsZWQiOmZhbHNlLCJVc2VyQ29udHJvbGxlZFdhaXREZWxheUVuYWJsZWQiOmZhbHNlLCJWaWV3UmVzaXplIjowLCJUaW1lU3RhbXAiOnsiRW5hYmxlZCI6ZmFsc2V9fSwiUGFyZW50IjpudWxsLCJMYXN0UmVuZGVyZWRTaXplIjoiMTkyMCwgMTA4MCIsIkxhc3RSZW5kZXJTY2FsZSI6MS41LCJMYXN0UmVuZGVyU3RhdHVzIjo1LCJMYXN0UmVuZGVyU3RhdHVzTWVzc2FnZSI6IiJ9LCJTaGFwZVR5cGUiOjAsIlNoYXBlV2lkdGgiOjAsIlNoYXBlSGVpZ2h0IjowfQ==" title="USA-FIS-Public">
            <a:hlinkClick r:id="rId5" tooltip="Open 'USA-FIS-Public' in PowerBI"/>
            <a:extLst>
              <a:ext uri="{FF2B5EF4-FFF2-40B4-BE49-F238E27FC236}">
                <a16:creationId xmlns:a16="http://schemas.microsoft.com/office/drawing/2014/main" id="{61290E6A-062B-FC28-4D94-6036036CF5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15778" r="46062" b="49971"/>
          <a:stretch>
            <a:fillRect/>
          </a:stretch>
        </p:blipFill>
        <p:spPr bwMode="auto">
          <a:xfrm>
            <a:off x="304786" y="4157271"/>
            <a:ext cx="6458390" cy="2443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!PowerBiTiles Pro Desktop!&#10;PLEASE DO NOT REMOVE ANY OF THIS TEXT&#10;#%23_%23eyJJZCI6IjBjNGE1YTliMGIzMDQxOGE4NzQ1YjA1Y2UyZDQxMTlkIiwiQ2FwdHVyZUlkIjpudWxsLCJOYW1lIjoiU3RhdGUgR292ZXJubWVudCAlIG9mIEdEUCIsIkRlc2NyaXB0aW9uIjpudWxsLCJEb05vdEluY2x1ZGVIeXBlcmxpbmtUb1BiaSI6ZmFsc2UsIlBiaUVsZW1lbnQiOnsiRWxlbWVudFR5cGUiOjUsIlBhZ2UiOnsiTmFtZSI6IjZlNzdlOWE5MzlmNzc5MmIyMTgyIiwiRGlzcGxheU5hbWUiOiIqMy4zIEluZWZmaWNpZW5jaWVzIENPRk9HIFNHIiwiVmlzdWFscyI6bnVsbCwiU2F2ZWRGaWx0ZXJzIjp7IlZpc3VhbEZpbHRlciI6bnVsbCwiUGFnZUZpbHRlciI6Ilt7XCIkc2NoZW1hXCI6XCJodHRwOi8vcG93ZXJiaS5jb20vcHJvZHVjdC9zY2hlbWEjYmFzaWNcIixcInRhcmdldFwiOntcInRhYmxlXCI6XCJEX0Z1bGxfQ29tYmluZWRcIixcImNvbHVtblwiOlwiTDQgQ29kZVwifSxcImZpbHRlclR5cGVcIjoxLFwib3BlcmF0b3JcIjpcIk5vdEluXCIsXCJ2YWx1ZXNcIjpbbnVsbF0sXCJyZXF1aXJlU2luZ2xlU2VsZWN0aW9uXCI6ZmFsc2V9LHtcIiRzY2hlbWFcIjpcImh0dHA6Ly9wb3dlcmJpLmNvbS9wcm9kdWN0L3NjaGVtYSNiYXNpY1wiLFwidGFyZ2V0XCI6e1widGFibGVcIjpcIkJyIFVuaXQgTmFtZVwiLFwiY29sdW1uXCI6XCJVbml0IENob2ljZVwifSxcImZpbHRlclR5cGVcIjoxLFwib3BlcmF0b3JcIjpcIkluXCIsXCJ2YWx1ZXNcIjpbXCJEb21lc3RpYyBDdXJyZW5jeVwiXSxcInJlcXVpcmVTaW5nbGVTZWxlY3Rpb25cIjpmYWxzZX0se1wiJHNjaGVtYVwiOlwiaHR0cDovL3Bvd2VyYmkuY29tL3Byb2R1Y3Qvc2NoZW1hI2Jhc2ljXCIsXCJ0YXJnZXRcIjp7XCJ0YWJsZVwiOlwiQnJfQ09GT0cgKDIpXCIsXCJjb2x1bW5cIjpcIkl0ZW0gYW5kIENvZGUgMjAxMVwifSxcImZpbHRlclR5cGVcIjoxLFwib3BlcmF0b3JcIjpcIk5vdEluXCIsXCJ2YWx1ZXNcIjpbbnVsbCxcIjctRVhQRU5ESVRVUkUgWz0yKzMxKVwiXSxcInJlcXVpcmVTaW5nbGVTZWxlY3Rpb25cIjpmYWxzZX1dIiwiUmVwb3J0RmlsdGVyIjoiW3tcIiRzY2hlbWFcIjpcImh0dHA6Ly9wb3dlcmJpLmNvbS9wcm9kdWN0L3NjaGVtYSNiYXNpY1wiLFwidGFyZ2V0XCI6e1widGFibGVcIjpcIkRfRnVsbF9Db21iaW5lZFwiLFwiY29sdW1uXCI6XCJBc3Nlc3NtZW50IFN0YXR1c1wifSxcImZpbHRlclR5cGVcIjoxLFwiZGlzcGxheVNldHRpbmdzXCI6e1wiaXNIaWRkZW5JblZpZXdNb2RlXCI6dHJ1ZX0sXCJvcGVyYXRvclwiOlwiSW5cIixcInZhbHVlc1wiOltudWxsLFwiXCIsXCIgQTI2XCIsXCIgTVJUXCIsXCIgU1JUXCIsXCJDMlwiLFwiUFwiLFwiUjJcIixcIiBUMVwiLFwiIFBcIixcIiBSVFwiLFwiIFByb1wiXSxcInJlcXVpcmVTaW5nbGVTZWxlY3Rpb25cIjpmYWxzZX0se1wiJHNjaGVtYVwiOlwiaHR0cDovL3Bvd2VyYmkuY29tL3Byb2R1Y3Qvc2NoZW1hI2Jhc2ljXCIsXCJ0YXJnZXRcIjp7XCJ0YWJsZVwiOlwiRF9GdWxsX0NvbWJpbmVkXCIsXCJjb2x1bW5cIjpcIkFzc2Vzc21lbnQgU3RhdHVzXCJ9LFwiZmlsdGVyVHlwZVwiOjEsXCJvcGVyYXRvclwiOlwiQWxsXCIsXCJ2YWx1ZXNcIjpbXSxcInJlcXVpcmVTaW5nbGVTZWxlY3Rpb25cIjpmYWxzZX0se1wiJHNjaGVtYVwiOlwiaHR0cDovL3Bvd2VyYmkuY29tL3Byb2R1Y3Qvc2NoZW1hI2Jhc2ljXCIsXCJ0YXJnZXRcIjp7XCJ0YWJsZVwiOlwiQnJfQ291bnRyeVwiLFwiY29sdW1uXCI6XCJDb3VudHJ5XCJ9LFwiZmlsdGVyVHlwZVwiOjEsXCJvcGVyYXRvclwiOlwiQWxsXCIsXCJ2YWx1ZXNcIjpbXSxcInJlcXVpcmVTaW5nbGVTZWxlY3Rpb25cIjpmYWxzZX0se1wiJHNjaGVtYVwiOlwiaHR0cDovL3Bvd2VyYmkuY29tL3Byb2R1Y3Qvc2NoZW1hI2Jhc2ljXCIsXCJ0YXJnZXRcIjp7XCJ0YWJsZVwiOlwiQnJfQ291bnRyeVwiLFwiY29sdW1uXCI6XCJJbmNvbWUgR3JvdXBcIn0sXCJmaWx0ZXJUeXBlXCI6MSxcImRpc3BsYXlTZXR0aW5nc1wiOntcImlzSGlkZGVuSW5WaWV3TW9kZVwiOnRydWV9LFwib3BlcmF0b3JcIjpcIkFsbFwiLFwidmFsdWVzXCI6W10sXCJyZXF1aXJlU2luZ2xlU2VsZWN0aW9uXCI6ZmFsc2V9LHtcIiRzY2hlbWFcIjpcImh0dHA6Ly9wb3dlcmJpLmNvbS9wcm9kdWN0L3NjaGVtYSNiYXNpY1wiLFwidGFyZ2V0XCI6e1widGFibGVcIjpcIkJyX0NvdW50cnlcIixcImNvbHVtblwiOlwiUmVnaW9uXCJ9LFwiZmlsdGVyVHlwZVwiOjEsXCJvcGVyYXRvclwiOlwiQWxsXCIsXCJ2YWx1ZXNcIjpbXSxcInJlcXVpcmVTaW5nbGVTZWxlY3Rpb25cIjpmYWxzZX0se1wiJHNjaGVtYVwiOlwiaHR0cDovL3Bvd2VyYmkuY29tL3Byb2R1Y3Qvc2NoZW1hI2Jhc2ljXCIsXCJ0YXJnZXRcIjp7XCJ0YWJsZVwiOlwiQ2xhc3NfSW5kZXhcIixcImNvbHVtblwiOlwiSW5kZXhcIn0sXCJmaWx0ZXJUeXBlXCI6MSxcImRpc3BsYXlTZXR0aW5nc1wiOntcImlzSGlkZGVuSW5WaWV3TW9kZVwiOnRydWV9LFwib3BlcmF0b3JcIjpcIk5vdEluXCIsXCJ2YWx1ZXNcIjpbXCJOYXRpb25hbCBBY2NvdW50YWJpbGl0eSBJbmRleCAoTkFJKVwiXSxcInJlcXVpcmVTaW5nbGVTZWxlY3Rpb25cIjpmYWxzZX0se1wiJHNjaGVtYVwiOlwiaHR0cDovL3Bvd2VyYmkuY29tL3Byb2R1Y3Qvc2NoZW1hI2Jhc2ljXCIsXCJ0YXJnZXRcIjp7XCJ0YWJsZVwiOlwiQ2xhc3NfSW5kZXggKDMpXCIsXCJjb2x1bW5cIjpcIkluZGV4XCJ9LFwiZmlsdGVyVHlwZVwiOjEsXCJkaXNwbGF5U2V0dGluZ3NcIjp7XCJpc0hpZGRlbkluVmlld01vZGVcIjp0cnVlfSxcIm9wZXJhdG9yXCI6XCJOb3RJblwiLFwidmFsdWVzXCI6W1wiTmF0aW9uYWwgQWNjb3VudGFiaWxpdHkgSW5kZXggKE5BSSlcIl0sXCJyZXF1aXJlU2luZ2xlU2VsZWN0aW9uXCI6ZmFsc2V9LHtcIiRzY2hlbWFcIjpcImh0dHA6Ly9wb3dlcmJpLmNvbS9wcm9kdWN0L3NjaGVtYSNiYXNpY1wiLFwidGFyZ2V0XCI6e1widGFibGVcIjpcIkNsYXNzX0NvdW50cmllcyhGdWxsKVwiLFwiY29sdW1uXCI6XCJOQVQtU05HXCJ9LFwiZmlsdGVyVHlwZVwiOjEsXCJvcGVyYXRvclwiOlwiSW5cIixcInZhbHVlc1wiOltcIk5hdGlvbmFsXCJdLFwicmVxdWlyZVNpbmdsZVNlbGVjdGlvblwiOmZhbHNlfSx7XCIkc2NoZW1hXCI6XCJodHRwOi8vcG93ZXJiaS5jb20vcHJvZHVjdC9zY2hlbWEjYmFzaWNcIixcInRhcmdldFwiOntcInRhYmxlXCI6XCJCcl9Db3VudHJ5XCIsXCJjb2x1bW5cIjpcIlJlZ2lvbi9Db3VudHJ5XCJ9LFwiZmlsdGVyVHlwZVwiOjEsXCJkaXNwbGF5U2V0dGluZ3NcIjp7XCJpc0hpZGRlbkluVmlld01vZGVcIjp0cnVlfSxcIm9wZXJhdG9yXCI6XCJJblwiLFwidmFsdWVzXCI6W1wiQ1wiLG51bGxdLFwicmVxdWlyZVNpbmdsZVNlbGVjdGlvblwiOmZhbHNlfSx7XCIkc2NoZW1hXCI6XCJodHRwOi8vcG93ZXJiaS5jb20vcHJvZHVjdC9zY2hlbWEjYWR2YW5jZWRcIixcInRhcmdldFwiOntcInRhYmxlXCI6XCJCcl9ZZWFyXCIsXCJjb2x1bW5cIjpcIlllYXJfR3JlZ29yaWFuXCJ9LFwiZmlsdGVyVHlwZVwiOjAsXCJsb2dpY2FsT3BlcmF0b3JcIjpcIkFuZFwiLFwiY29uZGl0aW9uc1wiOltdfSx7XCIkc2NoZW1hXCI6XCJodHRwOi8vcG93ZXJiaS5jb20vcHJvZHVjdC9zY2hlbWEjYmFzaWNcIixcInRhcmdldFwiOntcInRhYmxlXCI6XCJCcl9Db3VudHJ5XCIsXCJjb2x1bW5cIjpcIlNJRFNcIn0sXCJmaWx0ZXJUeXBlXCI6MSxcIm9wZXJhdG9yXCI6XCJBbGxcIixcInZhbHVlc1wiOltdLFwicmVxdWlyZVNpbmdsZVNlbGVjdGlvblwiOmZhbHNlfSx7XCIkc2NoZW1hXCI6XCJodHRwOi8vcG93ZXJiaS5jb20vcHJvZHVjdC9zY2hlbWEjYmFzaWNcIixcInRhcmdldFwiOntcInRhYmxlXCI6XCJEX0dGU0NPRk9HXCIsXCJjb2x1bW5cIjpcIlNvdXJjZSBEYXRhXCJ9LFwiZmlsdGVyVHlwZVwiOjEsXCJvcGVyYXRvclwiOlwiTm90SW5cIixcInZhbHVlc1wiOltcIkV0aGlvcGlhIERhdGFcIl0sXCJyZXF1aXJlU2luZ2xlU2VsZWN0aW9uXCI6ZmFsc2V9XSJ9LCJGaWx0ZXJTZXR0aW5ncyI6bnVsbH0sIlNhdmVkRmlsdGVycyI6eyJWaXN1YWxGaWx0ZXIiOiJbe1wiJHNjaGVtYVwiOlwiaHR0cDovL3Bvd2VyYmkuY29tL3Byb2R1Y3Qvc2NoZW1hI2FkdmFuY2VkXCIsXCJ0YXJnZXRcIjp7XCJ0YWJsZVwiOlwiQnJfWWVhclwiLFwiY29sdW1uXCI6XCJZZWFyX0dyZWdvcmlhblwifSxcImZpbHRlclR5cGVcIjowLFwiZGlzcGxheVNldHRpbmdzXCI6e1wiaXNIaWRkZW5JblZpZXdNb2RlXCI6ZmFsc2V9LFwibG9naWNhbE9wZXJhdG9yXCI6XCJBbmRcIixcImNvbmRpdGlvbnNcIjpbXX0se1wiJHNjaGVtYVwiOlwiaHR0cDovL3Bvd2VyYmkuY29tL3Byb2R1Y3Qvc2NoZW1hI2FkdmFuY2VkXCIsXCJ0YXJnZXRcIjp7XCJ0YWJsZVwiOlwiQU5TIFRhYmxlXCIsXCJtZWFzdXJlXCI6XCJFZmZpY2llbmN5IExvc3NlcyAoJSBHRFApIGF2ZXJhZ2UgcGVyIFllYXJcIn0sXCJmaWx0ZXJUeXBlXCI6MCxcImRpc3BsYXlTZXR0aW5nc1wiOntcImlzSGlkZGVuSW5WaWV3TW9kZVwiOmZhbHNlfSxcImxvZ2ljYWxPcGVyYXRvclwiOlwiQW5kXCIsXCJjb25kaXRpb25zXCI6W119LHtcIiRzY2hlbWFcIjpcImh0dHA6Ly9wb3dlcmJpLmNvbS9wcm9kdWN0L3NjaGVtYSNiYXNpY1wiLFwidGFyZ2V0XCI6e1widGFibGVcIjpcIkRfR0ZTQ09GT0dcIixcImNvbHVtblwiOlwiQ09GT0cgRnVuY3Rpb24gTmFtZVwifSxcImZpbHRlclR5cGVcIjoxLFwiZGlzcGxheVNldHRpbmdzXCI6e1wiaXNIaWRkZW5JblZpZXdNb2RlXCI6ZmFsc2V9LFwib3BlcmF0b3JcIjpcIk5vdEluXCIsXCJ2YWx1ZXNcIjpbXCJFeHBlbmRpdHVyZVwiXSxcInJlcXVpcmVTaW5nbGVTZWxlY3Rpb25cIjpmYWxzZX0se1wiJHNjaGVtYVwiOlwiaHR0cDovL3Bvd2VyYmkuY29tL3Byb2R1Y3Qvc2NoZW1hI2Jhc2ljXCIsXCJ0YXJnZXRcIjp7XCJ0YWJsZVwiOlwiQnJfQ09GT0cgKDIpXCIsXCJjb2x1bW5cIjpcIkl0ZW0gYW5kIENvZGUgMjAxMVwifSxcImZpbHRlclR5cGVcIjoxLFwiZGlzcGxheVNldHRpbmdzXCI6e1wiaXNIaWRkZW5JblZpZXdNb2RlXCI6ZmFsc2V9LFwib3BlcmF0b3JcIjpcIkFsbFwiLFwidmFsdWVzXCI6W10sXCJyZXF1aXJlU2luZ2xlU2VsZWN0aW9uXCI6ZmFsc2V9LHtcIiRzY2hlbWFcIjpcImh0dHA6Ly9wb3dlcmJpLmNvbS9wcm9kdWN0L3NjaGVtYSNiYXNpY1wiLFwidGFyZ2V0XCI6e1widGFibGVcIjpcIkNsYXNzX1NlY3RvcklNRlwiLFwiY29sdW1uXCI6XCJTZWN0b3IgTmFtZSBMb25nXCJ9LFwiZmlsdGVyVHlwZVwiOjEsXCJvcGVyYXRvclwiOlwiSW5cIixcInZhbHVlc1wiOltcIjYtU3RhdGUgZ292ZXJubWVudHNcIl0sXCJyZXF1aXJlU2luZ2xlU2VsZWN0aW9uXCI6ZmFsc2V9XSIsIlBhZ2VGaWx0ZXIiOm51bGwsIlJlcG9ydEZpbHRlciI6bnVsbH0sIlZpc3VhbE5hbWUiOiJhYjQwZGYzNTM4OTY5ZTI3MzI0YSIsIkV4cG9ydEVuYWJsZWQiOmZhbHNlLCJGaWx0ZXJTZXR0aW5ncyI6bnVsbCwiSWQiOiIzN2JhOTJkNy1jNGVhLTQwNjMtOWRjYy0xNDVlNTAyZDAyN2UiLCJUaXRsZSI6IlN0YXRlIEdvdmVybm1lbnQgJSBvZiBHRFAiLCJFbWJlZFVybCI6Imh0dHBzOi8vYXBwLnBvd2VyYmkuY29tL3JlcG9ydEVtYmVkP3JlcG9ydElkPTM3YmE5MmQ3LWM0ZWEtNDA2My05ZGNjLTE0NWU1MDJkMDI3ZSZncm91cElkPWU3MjgxNjU4LTE2ODctNGJmNC1hNDc4LWVjNmI3YzdmNzhjNSZ3PTImY29uZmlnPWV5SmpiSFZ6ZEdWeVZYSnNJam9pYUhSMGNITTZMeTlYUVVKSkxVNVBVbFJJTFVWVlVrOVFSUzFETFZCU1NVMUJVbGt0Y21Wa2FYSmxZM1F1WVc1aGJIbHphWE11ZDJsdVpHOTNjeTV1WlhRaUxDSmxiV0psWkVabFlYUjFjbVZ6SWpwN0luVnpZV2RsVFdWMGNtbGpjMVpPWlhoMElqcDBjblZsZlgwJTNkIiwiV2ViVXJsIjpudWxsLCJSZW5kZXJTZXR0aW5ncyI6eyJBYnNvbHV0ZUhlaWdodEVuYWJsZWQiOmZhbHNlLCJBYnNvbHV0ZVdpZHRoRW5hYmxlZCI6ZmFsc2UsIkFic29sdXRlSGVpZ2h0IjowLjAsIkFic29sdXRlV2lkdGgiOjAuMCwiRGVsYXlCZWZvcmVSZW5kZXIiOjMwMDAuMCwiRGVsYXlCZWZvcmVSZW5kZXJFbmFibGVkIjpmYWxzZSwiVXNlckNvbnRyb2xsZWRXYWl0RGVsYXlFbmFibGVkIjpmYWxzZSwiVmlld1Jlc2l6ZSI6MCwiVGltZVN0YW1wIjp7IkVuYWJsZWQiOmZhbHNlfX0sIlBhcmVudCI6bnVsbCwiTGFzdFJlbmRlcmVkU2l6ZSI6IjE5MjAsIDEwODAiLCJMYXN0UmVuZGVyU2NhbGUiOjEuNSwiTGFzdFJlbmRlclN0YXR1cyI6NSwiTGFzdFJlbmRlclN0YXR1c01lc3NhZ2UiOiIifSwiU2hhcGVUeXBlIjowLCJTaGFwZVdpZHRoIjowLCJTaGFwZUhlaWdodCI6MH0=" title="State Government % of GDP">
            <a:extLst>
              <a:ext uri="{FF2B5EF4-FFF2-40B4-BE49-F238E27FC236}">
                <a16:creationId xmlns:a16="http://schemas.microsoft.com/office/drawing/2014/main" id="{2EE431B3-AD84-1509-A539-9A351D4F3B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t="2501" r="77730" b="74794"/>
          <a:stretch>
            <a:fillRect/>
          </a:stretch>
        </p:blipFill>
        <p:spPr bwMode="auto">
          <a:xfrm>
            <a:off x="7289902" y="4168329"/>
            <a:ext cx="3913142" cy="250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71F0A7-74A2-BA0A-5ACC-EDAB5A93762A}"/>
              </a:ext>
            </a:extLst>
          </p:cNvPr>
          <p:cNvSpPr txBox="1"/>
          <p:nvPr/>
        </p:nvSpPr>
        <p:spPr>
          <a:xfrm>
            <a:off x="1194126" y="3754700"/>
            <a:ext cx="9791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Losses by COFOG - State Government Sector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pic>
        <p:nvPicPr>
          <p:cNvPr id="12" name="Picture 11" descr="A qr code with a sun and dots&#10;&#10;AI-generated content may be incorrect.">
            <a:extLst>
              <a:ext uri="{FF2B5EF4-FFF2-40B4-BE49-F238E27FC236}">
                <a16:creationId xmlns:a16="http://schemas.microsoft.com/office/drawing/2014/main" id="{84A8BD72-F7A5-B35D-0930-5DE8290996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5780" y="1"/>
            <a:ext cx="726218" cy="7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32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red Money PPT Them.potx" id="{F8C17B62-4FDC-4896-B1FE-787A0D12A58C}" vid="{D869B785-58FF-4DA2-AD73-42A53B4617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1558</Words>
  <Application>Microsoft Office PowerPoint</Application>
  <PresentationFormat>Widescreen</PresentationFormat>
  <Paragraphs>270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Cambria Math</vt:lpstr>
      <vt:lpstr>Times New Roman</vt:lpstr>
      <vt:lpstr>Office Theme</vt:lpstr>
      <vt:lpstr>Curbing US Corruption  Through the Budget Process</vt:lpstr>
      <vt:lpstr>Overview</vt:lpstr>
      <vt:lpstr>1. Background</vt:lpstr>
      <vt:lpstr>PowerPoint Presentation</vt:lpstr>
      <vt:lpstr>PowerPoint Presentation</vt:lpstr>
      <vt:lpstr>1. Background: The Definitions  For a Budget Process that Curbs Corruption</vt:lpstr>
      <vt:lpstr>1. Background: Risks Drivers - Budget Problems</vt:lpstr>
      <vt:lpstr>2.Refinements</vt:lpstr>
      <vt:lpstr>2.Refinements</vt:lpstr>
      <vt:lpstr>2. Refinements: USA’s Fiscal Space V4</vt:lpstr>
      <vt:lpstr>2. Refinements: USA’s Fiscal Space Drivers</vt:lpstr>
      <vt:lpstr>2. Refinements: Quantified Efficiency Losses</vt:lpstr>
      <vt:lpstr>2.Refinements - Functions</vt:lpstr>
      <vt:lpstr>2.Refinements – Health Function &amp; Cost Benchmarks</vt:lpstr>
      <vt:lpstr>2.Refinements - Health Function &amp; Efficiency Benchmarks Health – Maternal Mortality and Universal Health Coverage</vt:lpstr>
      <vt:lpstr>3. Main Points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Laing</dc:creator>
  <cp:lastModifiedBy>Andrew Laing</cp:lastModifiedBy>
  <cp:revision>979</cp:revision>
  <dcterms:created xsi:type="dcterms:W3CDTF">2023-09-18T03:29:49Z</dcterms:created>
  <dcterms:modified xsi:type="dcterms:W3CDTF">2025-08-24T07:14:34Z</dcterms:modified>
</cp:coreProperties>
</file>