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21"/>
  </p:notesMasterIdLst>
  <p:sldIdLst>
    <p:sldId id="281" r:id="rId2"/>
    <p:sldId id="308" r:id="rId3"/>
    <p:sldId id="283" r:id="rId4"/>
    <p:sldId id="299" r:id="rId5"/>
    <p:sldId id="295" r:id="rId6"/>
    <p:sldId id="300" r:id="rId7"/>
    <p:sldId id="292" r:id="rId8"/>
    <p:sldId id="301" r:id="rId9"/>
    <p:sldId id="264" r:id="rId10"/>
    <p:sldId id="290" r:id="rId11"/>
    <p:sldId id="302" r:id="rId12"/>
    <p:sldId id="303" r:id="rId13"/>
    <p:sldId id="304" r:id="rId14"/>
    <p:sldId id="310" r:id="rId15"/>
    <p:sldId id="305" r:id="rId16"/>
    <p:sldId id="285" r:id="rId17"/>
    <p:sldId id="297" r:id="rId18"/>
    <p:sldId id="306" r:id="rId19"/>
    <p:sldId id="270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5A11"/>
    <a:srgbClr val="10305B"/>
    <a:srgbClr val="0E8F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82324" autoAdjust="0"/>
  </p:normalViewPr>
  <p:slideViewPr>
    <p:cSldViewPr snapToGrid="0">
      <p:cViewPr varScale="1">
        <p:scale>
          <a:sx n="116" d="100"/>
          <a:sy n="116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[1:00] </a:t>
            </a:r>
            <a:r>
              <a:rPr lang="en-GB" b="1" dirty="0"/>
              <a:t>We have a</a:t>
            </a:r>
            <a:r>
              <a:rPr lang="en-US" b="1" dirty="0"/>
              <a:t> measurement problem. </a:t>
            </a:r>
            <a:r>
              <a:rPr lang="en-GB" b="1" dirty="0"/>
              <a:t>I think everyone knows that. This is my take. 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Note the grey-zone literature is engaged, not ignored — </a:t>
            </a:r>
            <a:r>
              <a:rPr lang="en-US" b="1" dirty="0"/>
              <a:t>Warren's exclusion test</a:t>
            </a:r>
            <a:r>
              <a:rPr lang="en-GB" b="1" dirty="0"/>
              <a:t> (actors excluded, they have a legitimate claim and it’s systematic)</a:t>
            </a:r>
            <a:r>
              <a:rPr lang="en-US" b="1" dirty="0"/>
              <a:t>, </a:t>
            </a:r>
            <a:r>
              <a:rPr lang="en-US" b="1" dirty="0" err="1"/>
              <a:t>Kurer's</a:t>
            </a:r>
            <a:r>
              <a:rPr lang="en-US" b="1" dirty="0"/>
              <a:t> impartiality norm</a:t>
            </a:r>
            <a:r>
              <a:rPr lang="en-GB" b="1" dirty="0"/>
              <a:t> (decision by rules equally applied)</a:t>
            </a:r>
            <a:r>
              <a:rPr lang="en-US" b="1" dirty="0"/>
              <a:t>, Rothstein &amp; </a:t>
            </a:r>
            <a:r>
              <a:rPr lang="en-US" b="1" dirty="0" err="1"/>
              <a:t>Varraich</a:t>
            </a:r>
            <a:r>
              <a:rPr lang="en-US" b="1" dirty="0"/>
              <a:t> impartiality and government quality</a:t>
            </a:r>
            <a:r>
              <a:rPr lang="en-GB" b="1" dirty="0"/>
              <a:t> (adds capability)</a:t>
            </a:r>
            <a:r>
              <a:rPr lang="en-US" dirty="0"/>
              <a:t>. The </a:t>
            </a:r>
            <a:r>
              <a:rPr lang="en-GB" dirty="0"/>
              <a:t>grey zone </a:t>
            </a:r>
            <a:r>
              <a:rPr lang="en-US" b="1" dirty="0"/>
              <a:t>gap is distance to measurement practice</a:t>
            </a:r>
            <a:r>
              <a:rPr lang="en-US" dirty="0"/>
              <a:t>.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b="1" dirty="0"/>
              <a:t>The point for me is to reduce corruption. Why? So we can get more money into schools… Anticorruption as a source of fiscal space. </a:t>
            </a:r>
            <a:r>
              <a:rPr lang="en-GB" b="0" dirty="0"/>
              <a:t>Not so much to detect cause or name and shame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point of this slide is to show that the grey zone idea has been around for at least 2.5 thousand years</a:t>
            </a:r>
            <a:r>
              <a:rPr lang="en-US" b="0" dirty="0"/>
              <a:t>. It provides </a:t>
            </a:r>
            <a:r>
              <a:rPr lang="en-US" dirty="0"/>
              <a:t>the foundation for the measurement approach along two dimensions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[1:00] </a:t>
            </a:r>
            <a:r>
              <a:rPr lang="en-US" b="1" dirty="0"/>
              <a:t>These definitions were created for the purpose of helping to reduce corruption</a:t>
            </a:r>
            <a:r>
              <a:rPr lang="en-US" dirty="0"/>
              <a:t>. </a:t>
            </a:r>
            <a:r>
              <a:rPr lang="en-US" b="1" dirty="0"/>
              <a:t>The aim is to help get cabinets talking about corruption </a:t>
            </a:r>
            <a:r>
              <a:rPr lang="en-US" dirty="0"/>
              <a:t>and what to do about it and how it can be made a source of </a:t>
            </a:r>
            <a:r>
              <a:rPr lang="en-US" b="1" dirty="0"/>
              <a:t>fiscal space, </a:t>
            </a:r>
            <a:r>
              <a:rPr lang="en-US" dirty="0"/>
              <a:t>which provides </a:t>
            </a:r>
            <a:r>
              <a:rPr lang="en-US" b="1" dirty="0"/>
              <a:t>political capital to take the risk. </a:t>
            </a:r>
          </a:p>
          <a:p>
            <a:endParaRPr lang="en-US" b="1" dirty="0"/>
          </a:p>
          <a:p>
            <a:r>
              <a:rPr lang="en-US" b="1" dirty="0"/>
              <a:t>Need to build political capital to use political capital</a:t>
            </a:r>
          </a:p>
          <a:p>
            <a:endParaRPr lang="en-US" dirty="0"/>
          </a:p>
          <a:p>
            <a:r>
              <a:rPr lang="en-US" dirty="0"/>
              <a:t>Definitions </a:t>
            </a:r>
            <a:r>
              <a:rPr lang="en-US" b="1" dirty="0"/>
              <a:t>turns on Intent. </a:t>
            </a:r>
            <a:r>
              <a:rPr lang="en-US" dirty="0"/>
              <a:t>Intent is the pivot, </a:t>
            </a:r>
            <a:r>
              <a:rPr lang="en-US" b="1" dirty="0"/>
              <a:t>not the measurement target</a:t>
            </a:r>
            <a:r>
              <a:rPr lang="en-US" dirty="0"/>
              <a:t>.  That’s downstream. </a:t>
            </a:r>
          </a:p>
          <a:p>
            <a:endParaRPr lang="en-US" dirty="0"/>
          </a:p>
          <a:p>
            <a:r>
              <a:rPr lang="en-US" b="1" dirty="0"/>
              <a:t>We can’t know what’s in a persons mind</a:t>
            </a:r>
            <a:r>
              <a:rPr lang="en-US" dirty="0"/>
              <a:t>, but </a:t>
            </a:r>
            <a:r>
              <a:rPr lang="en-US" b="1" dirty="0"/>
              <a:t>we can observe the actions and consequences of behavior</a:t>
            </a:r>
            <a:r>
              <a:rPr lang="en-US" dirty="0"/>
              <a:t> and </a:t>
            </a:r>
            <a:r>
              <a:rPr lang="en-US" b="1" dirty="0"/>
              <a:t>form judgments </a:t>
            </a:r>
            <a:r>
              <a:rPr lang="en-US" dirty="0"/>
              <a:t>– as in criminal law such as </a:t>
            </a:r>
            <a:r>
              <a:rPr lang="en-US" b="1" dirty="0"/>
              <a:t>homicide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[1:00] </a:t>
            </a:r>
            <a:r>
              <a:rPr lang="en-US" b="1" dirty="0"/>
              <a:t>The paper makes the case for a three-part framework </a:t>
            </a:r>
            <a:r>
              <a:rPr lang="en-US" dirty="0"/>
              <a:t>at the end. I present it here now: </a:t>
            </a:r>
            <a:r>
              <a:rPr lang="en-US" b="1" dirty="0"/>
              <a:t>Boundary</a:t>
            </a:r>
            <a:r>
              <a:rPr lang="en-US" dirty="0"/>
              <a:t>, </a:t>
            </a:r>
            <a:r>
              <a:rPr lang="en-US" b="1" dirty="0"/>
              <a:t>Trap</a:t>
            </a:r>
            <a:r>
              <a:rPr lang="en-US" dirty="0"/>
              <a:t>, </a:t>
            </a:r>
            <a:r>
              <a:rPr lang="en-US" b="1" dirty="0"/>
              <a:t>Venue</a:t>
            </a:r>
            <a:r>
              <a:rPr lang="en-US" dirty="0"/>
              <a:t>.</a:t>
            </a:r>
          </a:p>
          <a:p>
            <a:r>
              <a:rPr lang="en-US" dirty="0"/>
              <a:t>exposure without wrongdoing</a:t>
            </a:r>
          </a:p>
          <a:p>
            <a:endParaRPr lang="en-US" dirty="0"/>
          </a:p>
          <a:p>
            <a:pPr marL="0" indent="0" algn="l">
              <a:buNone/>
            </a:pPr>
            <a:r>
              <a:rPr lang="en-US" sz="1200" b="1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The Costs </a:t>
            </a:r>
            <a:r>
              <a:rPr lang="en-US" sz="1200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(of the ethical means) </a:t>
            </a:r>
            <a:r>
              <a:rPr lang="en-US" sz="1200" b="1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and The Benefits </a:t>
            </a:r>
            <a:r>
              <a:rPr lang="en-US" sz="1200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(public value)</a:t>
            </a:r>
          </a:p>
          <a:p>
            <a:pPr marL="0" indent="0" algn="l">
              <a:buNone/>
            </a:pPr>
            <a:r>
              <a:rPr lang="en-US" sz="1200" b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Be Mindful of the Trap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</a:t>
            </a:r>
            <a:r>
              <a:rPr lang="en-US" b="0" dirty="0"/>
              <a:t>The fallible actors assumption is crucial. </a:t>
            </a:r>
            <a:r>
              <a:rPr lang="en-US" b="1" dirty="0"/>
              <a:t>Searching for the perfect person to lead us is futile</a:t>
            </a:r>
            <a:r>
              <a:rPr lang="en-US" dirty="0"/>
              <a:t>. </a:t>
            </a:r>
            <a:r>
              <a:rPr lang="en-US" b="0" dirty="0"/>
              <a:t>Creating a near perfect one maybe?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OPTIONAL — skip if short; the counterfactual test recurs on the boundary matrix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[1:15] </a:t>
            </a:r>
            <a:r>
              <a:rPr lang="en-US" b="1" dirty="0"/>
              <a:t>Core of the talk — the mutual vulnerability trap. Limited Access Order (restricted access to rents) is related </a:t>
            </a:r>
            <a:r>
              <a:rPr lang="en-US" dirty="0"/>
              <a:t>to the Trap</a:t>
            </a:r>
          </a:p>
          <a:p>
            <a:r>
              <a:rPr lang="en-US" dirty="0"/>
              <a:t>The trap does not create limited access orders (North, Wallis &amp; Weingast 2009) — it is how they perpetuate themselves. Adjacency and reframability make the elite bargain self-enforcing without conspiracy, which is why the doorstep conditions for open access are so rarely crossed.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both theories the individual's exposure derives from their own conduct or their own concealed preference: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actor who defects in the collective action theory bears the cost of defection even if innocent, and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actor who speaks in the preference falsification theory bears the cost of speaking. </a:t>
            </a:r>
          </a:p>
          <a:p>
            <a:endParaRPr lang="en-GB" dirty="0"/>
          </a:p>
          <a:p>
            <a:r>
              <a:rPr lang="en-I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mutual vulnerability trap adds a reciprocal term with two sources: adjacency and reframability.</a:t>
            </a:r>
            <a:r>
              <a:rPr lang="en-I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Under conditions of shared institutional exposure, an actor's risk is a function not only of what they themselves did, but of what those adjacent to them did. </a:t>
            </a:r>
            <a:endParaRPr lang="en-GB" dirty="0"/>
          </a:p>
          <a:p>
            <a:endParaRPr lang="en-GB" dirty="0"/>
          </a:p>
          <a:p>
            <a:r>
              <a:rPr lang="en-GB" dirty="0"/>
              <a:t>Why I wanted to a PhD: Silence, fake reforms, implausible beliefs and fiscal space. With this theory I hope to explain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Evidence base: 24 grand </a:t>
            </a:r>
            <a:r>
              <a:rPr lang="en-US" dirty="0" err="1"/>
              <a:t>manoeuvres</a:t>
            </a:r>
            <a:r>
              <a:rPr lang="en-US" dirty="0"/>
              <a:t>, 18 coercive uses plus 18 corrupt-use mechanisms, 36 megaprojects and PPPs; 42 illustrative cases in Attachment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[0:45] OPTIONAL — one case is enough if running 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Integrity powers are themselves coercive and can be abused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OPTIONAL — merge into the previous slide if short.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OPTIONAL — the National Children's Hospital row alone carries the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[1:00] The boundary matrix — drop if tight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[1:15] The main point: measure in order to reduce. 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Courts require forensic level evidence </a:t>
            </a:r>
            <a:r>
              <a:rPr lang="en-GB" dirty="0"/>
              <a:t>to punish, </a:t>
            </a:r>
            <a:r>
              <a:rPr lang="en-GB" b="1" dirty="0"/>
              <a:t>Budgets don’t</a:t>
            </a:r>
            <a:r>
              <a:rPr lang="en-GB" dirty="0"/>
              <a:t>. </a:t>
            </a:r>
          </a:p>
          <a:p>
            <a:r>
              <a:rPr lang="en-GB" b="1" dirty="0"/>
              <a:t>2</a:t>
            </a:r>
            <a:r>
              <a:rPr lang="en-GB" b="1" baseline="30000" dirty="0"/>
              <a:t>nd</a:t>
            </a:r>
            <a:r>
              <a:rPr lang="en-GB" b="1" dirty="0"/>
              <a:t> degree offences allows prosecutors to bring more 1</a:t>
            </a:r>
            <a:r>
              <a:rPr lang="en-GB" b="1" baseline="30000" dirty="0"/>
              <a:t>st</a:t>
            </a:r>
            <a:r>
              <a:rPr lang="en-GB" b="1" dirty="0"/>
              <a:t> degree cases to court</a:t>
            </a:r>
            <a:r>
              <a:rPr lang="en-GB" dirty="0"/>
              <a:t> as they have a fall back if intent is to difficult to prove.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[0:45] OPTIONAL — skip if short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_SLIDE">
    <p:bg>
      <p:bgPr>
        <a:solidFill>
          <a:srgbClr val="1030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371600"/>
            <a:ext cx="768096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92608"/>
            <a:ext cx="80467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>
              <a:buNone/>
            </a:pP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548640" y="969264"/>
            <a:ext cx="1097280" cy="0"/>
          </a:xfrm>
          <a:prstGeom prst="line">
            <a:avLst/>
          </a:prstGeom>
          <a:noFill/>
          <a:ln w="31750">
            <a:solidFill>
              <a:srgbClr val="0E8F8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">
    <p:bg>
      <p:bgPr>
        <a:solidFill>
          <a:srgbClr val="EE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822960" y="8229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32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0A6710-31F2-F43D-8F6A-EBA1600D01A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94692" y="309263"/>
            <a:ext cx="573909" cy="573909"/>
          </a:xfrm>
          <a:prstGeom prst="rect">
            <a:avLst/>
          </a:prstGeom>
        </p:spPr>
      </p:pic>
      <p:pic>
        <p:nvPicPr>
          <p:cNvPr id="5" name="image1.jpg">
            <a:extLst>
              <a:ext uri="{FF2B5EF4-FFF2-40B4-BE49-F238E27FC236}">
                <a16:creationId xmlns:a16="http://schemas.microsoft.com/office/drawing/2014/main" id="{DB141761-8359-A22C-446B-9F70821AE7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906610"/>
            <a:ext cx="1244323" cy="236890"/>
          </a:xfrm>
          <a:prstGeom prst="rect">
            <a:avLst/>
          </a:prstGeom>
          <a:ln/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0ABE67A4-D4CE-9D22-4862-901E2783C6B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4286" y="4906610"/>
            <a:ext cx="1249714" cy="23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4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371600"/>
            <a:ext cx="768096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r>
              <a:rPr lang="en-US" sz="2800" dirty="0">
                <a:solidFill>
                  <a:srgbClr val="9FB6D0"/>
                </a:solidFill>
              </a:rPr>
              <a:t>Panel 1: Conceptual Foundations </a:t>
            </a:r>
            <a:r>
              <a:rPr lang="en-GB" sz="2800" dirty="0">
                <a:solidFill>
                  <a:srgbClr val="9FB6D0"/>
                </a:solidFill>
              </a:rPr>
              <a:t>Competing Concepts and Normative Frameworks</a:t>
            </a:r>
            <a:br>
              <a:rPr lang="en-GB" sz="2800" dirty="0">
                <a:solidFill>
                  <a:srgbClr val="9FB6D0"/>
                </a:solidFill>
              </a:rPr>
            </a:br>
            <a:r>
              <a:rPr lang="en-US" sz="2800" dirty="0">
                <a:solidFill>
                  <a:srgbClr val="9FB6D0"/>
                </a:solidFill>
              </a:rPr>
              <a:t> </a:t>
            </a:r>
            <a:br>
              <a:rPr lang="en-US" sz="3600" dirty="0">
                <a:solidFill>
                  <a:srgbClr val="9FB6D0"/>
                </a:solidFill>
              </a:rPr>
            </a:br>
            <a:r>
              <a:rPr lang="en-US" sz="3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Measuring Corruption:</a:t>
            </a:r>
            <a:endParaRPr lang="en-US" sz="3400" dirty="0"/>
          </a:p>
        </p:txBody>
      </p:sp>
      <p:sp>
        <p:nvSpPr>
          <p:cNvPr id="3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017520"/>
            <a:ext cx="1280160" cy="4572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731520" y="32004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7D6E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Socrates, Plato, Aristotle and the Ethical Boundaries of Power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384048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Andrew Laing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9FB6D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Anti-Corruption Research Centre, School of Law and Government, Dublin City University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9FB6D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ECPR General Conference 2026 · Jagiellonian University, Kraków 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9FB6D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Section: Corruption Reloaded: Conceptual Tools for Better Measurement</a:t>
            </a:r>
            <a:br>
              <a:rPr lang="en-US" sz="1200" dirty="0">
                <a:solidFill>
                  <a:srgbClr val="9FB6D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90164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Measurement </a:t>
            </a:r>
            <a:r>
              <a:rPr lang="en-US" dirty="0"/>
              <a:t>P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roblem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55500"/>
            <a:ext cx="79552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 is traditionally defined as the abuse of entrusted power for private gain (that harms the public) — </a:t>
            </a: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easy to understand but hard to </a:t>
            </a:r>
            <a:r>
              <a:rPr lang="en-US" sz="1500" b="1" dirty="0" err="1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operationalise</a:t>
            </a: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It is measured almost always indirectly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perception and risk indexes, red flags, investment effects, firm behaviour, procurement outcomes, institutional proxies.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Instability arises less from defining corruption than from</a:t>
            </a: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neglecting its counterpart — what corruption is not.</a:t>
            </a:r>
            <a:endParaRPr lang="en-US" sz="1400" b="1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Legal breach, private gain and adverse fiscal impact all </a:t>
            </a: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fail the unambiguous corruption test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where morally compromised means produce public value.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Alternative ontologies —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corruption as a deficit of office accountability: </a:t>
            </a:r>
            <a:r>
              <a:rPr lang="en-US" sz="1400" dirty="0" err="1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transactionless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, formally compliant, invisible to </a:t>
            </a:r>
            <a:r>
              <a:rPr lang="en-US" sz="1400" dirty="0" err="1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behavioural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 indexes.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FontTx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The grey zone literature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is relevant</a:t>
            </a: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 </a:t>
            </a:r>
          </a:p>
          <a:p>
            <a:pPr marL="342900" indent="-342900">
              <a:spcAft>
                <a:spcPts val="1000"/>
              </a:spcAft>
              <a:buSzPct val="100000"/>
              <a:buFontTx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What’s the point </a:t>
            </a:r>
            <a:r>
              <a:rPr lang="en-US" sz="1500" i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… why measure?</a:t>
            </a:r>
            <a:endParaRPr lang="en-US" sz="1500" i="1" dirty="0"/>
          </a:p>
        </p:txBody>
      </p:sp>
      <p:sp>
        <p:nvSpPr>
          <p:cNvPr id="4" name="Text 2"/>
          <p:cNvSpPr/>
          <p:nvPr/>
        </p:nvSpPr>
        <p:spPr>
          <a:xfrm>
            <a:off x="1384099" y="4850892"/>
            <a:ext cx="63192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Rose-Ackerman (2018); Mauro (1995); Treisman (2000); Olken &amp; Pande (2012); Ceva &amp; Ferretti (2021)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917064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Classical foundations: </a:t>
            </a:r>
            <a:endParaRPr lang="en-US" sz="2600" dirty="0"/>
          </a:p>
        </p:txBody>
      </p:sp>
      <p:sp>
        <p:nvSpPr>
          <p:cNvPr id="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371600"/>
            <a:ext cx="2606040" cy="237744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371600"/>
            <a:ext cx="64008" cy="237744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22960" y="151790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Socrates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822960" y="192024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hard boundary. </a:t>
            </a: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Injustice cannot be justified by good outcomes; morally compromised means remain wrong regardless of result.</a:t>
            </a:r>
            <a:endParaRPr lang="en-US" sz="1200" dirty="0"/>
          </a:p>
          <a:p>
            <a:pPr marL="0" indent="0">
              <a:buNone/>
            </a:pPr>
            <a:endParaRPr lang="en-GB" sz="600" dirty="0"/>
          </a:p>
          <a:p>
            <a:pPr marL="0" indent="0">
              <a:buNone/>
            </a:pP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the deontic pull</a:t>
            </a:r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371600"/>
            <a:ext cx="2606040" cy="237744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371600"/>
            <a:ext cx="64008" cy="237744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Text 7"/>
          <p:cNvSpPr/>
          <p:nvPr/>
        </p:nvSpPr>
        <p:spPr>
          <a:xfrm>
            <a:off x="3502152" y="151790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Plato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3502152" y="192024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noble lie. </a:t>
            </a: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Deception may be defended where rulers judge it necessary to secure order and the good of the polis.</a:t>
            </a:r>
            <a:endParaRPr lang="en-US" sz="1200" dirty="0"/>
          </a:p>
          <a:p>
            <a:pPr marL="0" indent="0">
              <a:buNone/>
            </a:pPr>
            <a:endParaRPr lang="en-GB" sz="600" dirty="0"/>
          </a:p>
          <a:p>
            <a:pPr marL="0" indent="0">
              <a:buNone/>
            </a:pP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the ambiguous space the trap exploits</a:t>
            </a:r>
          </a:p>
        </p:txBody>
      </p:sp>
      <p:sp>
        <p:nvSpPr>
          <p:cNvPr id="11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371600"/>
            <a:ext cx="2606040" cy="237744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371600"/>
            <a:ext cx="64008" cy="2377440"/>
          </a:xfrm>
          <a:prstGeom prst="rect">
            <a:avLst/>
          </a:prstGeom>
          <a:solidFill>
            <a:srgbClr val="B3730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6181344" y="151790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Aristotle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181344" y="1920240"/>
            <a:ext cx="2194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Contextual political ethics</a:t>
            </a: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 Judgement, prudence and circumstance open ambiguous space around coercion and bargaining.</a:t>
            </a:r>
            <a:endParaRPr lang="en-US" sz="1200" dirty="0"/>
          </a:p>
          <a:p>
            <a:pPr marL="0" indent="0">
              <a:buNone/>
            </a:pPr>
            <a:endParaRPr lang="en-GB" sz="600" dirty="0"/>
          </a:p>
          <a:p>
            <a:pPr marL="0" indent="0">
              <a:buNone/>
            </a:pP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the consequential pull</a:t>
            </a:r>
          </a:p>
        </p:txBody>
      </p:sp>
      <p:sp>
        <p:nvSpPr>
          <p:cNvPr id="15" name="Text 13"/>
          <p:cNvSpPr/>
          <p:nvPr/>
        </p:nvSpPr>
        <p:spPr>
          <a:xfrm>
            <a:off x="594360" y="402336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Plato and Aristotle create the ambiguous space in which deception, coercion, inducement or bargaining can be claimed as public-interest conduct.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87980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Concepts, One </a:t>
            </a:r>
            <a:r>
              <a:rPr lang="en-US" dirty="0"/>
              <a:t>D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istinction: </a:t>
            </a:r>
            <a:b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2600" b="1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Intent</a:t>
            </a:r>
            <a:endParaRPr lang="en-US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280160"/>
            <a:ext cx="3794760" cy="201168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868680" y="155448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
</a:t>
            </a: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C7D6E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abuse of power to gain or retain private-interest advantage</a:t>
            </a:r>
            <a:endParaRPr lang="en-US" sz="1900" dirty="0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280160"/>
            <a:ext cx="3794760" cy="201168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5029200" y="1554480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Political manoeuvring
</a:t>
            </a: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DDF2F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use of power to secure political, social or economic outcomes in the public interest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6077" y="3401568"/>
            <a:ext cx="837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key distinction is intent — not legality nor outcome alone</a:t>
            </a:r>
          </a:p>
          <a:p>
            <a:pPr marL="0" indent="0" algn="ctr">
              <a:buNone/>
            </a:pPr>
            <a:r>
              <a:rPr lang="en-US" sz="1600" b="1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Inferred from procedure, </a:t>
            </a:r>
            <a:r>
              <a:rPr lang="en-US" sz="1600" b="1" u="sng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 motive</a:t>
            </a:r>
            <a:r>
              <a:rPr lang="en-US" sz="1600" b="1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who chose, on what evidence, under what process</a:t>
            </a:r>
            <a:endParaRPr lang="en-US" sz="1600"/>
          </a:p>
          <a:p>
            <a:pPr marL="0" indent="0" algn="ctr">
              <a:buNone/>
            </a:pPr>
            <a:r>
              <a:rPr lang="en-US" sz="1200" b="1">
                <a:solidFill>
                  <a:srgbClr val="10305B"/>
                </a:solidFill>
                <a:latin typeface="Segoe UI" pitchFamily="34" charset="0"/>
                <a:cs typeface="Segoe UI" pitchFamily="34" charset="-120"/>
              </a:rPr>
              <a:t>Office is one form of power — not the only one</a:t>
            </a:r>
            <a:endParaRPr lang="en-GB" sz="1600"/>
          </a:p>
        </p:txBody>
      </p:sp>
      <p:sp>
        <p:nvSpPr>
          <p:cNvPr id="8" name="Text 6"/>
          <p:cNvSpPr/>
          <p:nvPr/>
        </p:nvSpPr>
        <p:spPr>
          <a:xfrm>
            <a:off x="596900" y="4187952"/>
            <a:ext cx="79502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GB" sz="1400" b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Measuring Corruption Well Means Understanding the Boundary that separates the two:</a:t>
            </a:r>
          </a:p>
          <a:p>
            <a:pPr marL="0" indent="0" algn="ctr">
              <a:buNone/>
            </a:pPr>
            <a:r>
              <a:rPr lang="en-GB" sz="14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private extraction from public-interest manoeuvring, strategic corruption from legitimate bargaining, and value-generating compromise from coercive abuse.</a:t>
            </a:r>
            <a:endParaRPr lang="en-GB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3158CA-9F3E-4111-C01B-DD0BD0C658AB}"/>
              </a:ext>
            </a:extLst>
          </p:cNvPr>
          <p:cNvSpPr/>
          <p:nvPr/>
        </p:nvSpPr>
        <p:spPr>
          <a:xfrm>
            <a:off x="4529138" y="1166813"/>
            <a:ext cx="45719" cy="22288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2374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Conceptual Framework</a:t>
            </a:r>
            <a:endParaRPr lang="en-US" sz="2400" b="0" dirty="0">
              <a:solidFill>
                <a:srgbClr val="0E8F8F"/>
              </a:solidFill>
            </a:endParaRPr>
          </a:p>
        </p:txBody>
      </p:sp>
      <p:sp>
        <p:nvSpPr>
          <p:cNvPr id="3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463040"/>
            <a:ext cx="2606040" cy="201168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463040"/>
            <a:ext cx="64008" cy="201168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22960" y="160934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The Boundary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22960" y="201168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 measurement needs an explicit theory of the ethical boundaries of power — and the fallible humans who exercise it </a:t>
            </a: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r>
              <a:rPr lang="en-US" sz="1200" b="1" dirty="0">
                <a:solidFill>
                  <a:srgbClr val="C55A11"/>
                </a:solidFill>
                <a:latin typeface="Segoe UI" pitchFamily="34" charset="0"/>
                <a:cs typeface="Segoe UI" pitchFamily="34" charset="-120"/>
              </a:rPr>
              <a:t> definitions of what corruption is and isn’t.</a:t>
            </a:r>
            <a:endParaRPr lang="en-US" sz="1200" dirty="0"/>
          </a:p>
        </p:txBody>
      </p:sp>
      <p:sp>
        <p:nvSpPr>
          <p:cNvPr id="7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463040"/>
            <a:ext cx="2606040" cy="201168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463040"/>
            <a:ext cx="64008" cy="201168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Text 7"/>
          <p:cNvSpPr/>
          <p:nvPr/>
        </p:nvSpPr>
        <p:spPr>
          <a:xfrm>
            <a:off x="3502152" y="160934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The Trap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02152" y="201168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mutual vulnerability trap explains why corruption persists </a:t>
            </a: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r>
              <a:rPr lang="en-US" sz="1200" b="1" dirty="0">
                <a:solidFill>
                  <a:srgbClr val="C55A11"/>
                </a:solidFill>
                <a:latin typeface="Segoe UI" pitchFamily="34" charset="0"/>
                <a:cs typeface="Segoe UI" pitchFamily="34" charset="-120"/>
              </a:rPr>
              <a:t> through adjacency and reframability rather than own conduct </a:t>
            </a: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 constrains the innocent and the effective</a:t>
            </a:r>
            <a:endParaRPr lang="en-US" sz="1200" b="1" dirty="0">
              <a:solidFill>
                <a:srgbClr val="C55A11"/>
              </a:solidFill>
              <a:latin typeface="Segoe UI" pitchFamily="34" charset="0"/>
              <a:cs typeface="Segoe UI" pitchFamily="34" charset="-120"/>
            </a:endParaRPr>
          </a:p>
        </p:txBody>
      </p:sp>
      <p:sp>
        <p:nvSpPr>
          <p:cNvPr id="11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463040"/>
            <a:ext cx="2606040" cy="201168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463040"/>
            <a:ext cx="64008" cy="2011680"/>
          </a:xfrm>
          <a:prstGeom prst="rect">
            <a:avLst/>
          </a:prstGeom>
          <a:solidFill>
            <a:srgbClr val="B3730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6181344" y="160934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The Venue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81344" y="2011680"/>
            <a:ext cx="21945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GB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Measurement should be built for corruption-reduction, and the budget is where that becomes operational </a:t>
            </a:r>
            <a:br>
              <a:rPr lang="en-GB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r>
              <a:rPr lang="en-GB" sz="12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 </a:t>
            </a:r>
            <a:r>
              <a:rPr lang="en-GB" sz="12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courts act ex post case by case; budgets act ex ante on a routine cycle.</a:t>
            </a:r>
            <a:endParaRPr lang="en-GB" sz="1200" dirty="0"/>
          </a:p>
        </p:txBody>
      </p:sp>
      <p:sp>
        <p:nvSpPr>
          <p:cNvPr id="15" name="Text 13"/>
          <p:cNvSpPr/>
          <p:nvPr/>
        </p:nvSpPr>
        <p:spPr>
          <a:xfrm>
            <a:off x="327660" y="3557589"/>
            <a:ext cx="8488680" cy="1495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 cannot be measured through legal breach, private gain or fiscal impact alone </a:t>
            </a:r>
            <a:r>
              <a:rPr lang="en-US" sz="135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especially where compromised means are associated with real public value.</a:t>
            </a:r>
          </a:p>
          <a:p>
            <a:pPr marL="0" indent="0" algn="ctr">
              <a:buNone/>
            </a:pPr>
            <a:endParaRPr lang="en-US" sz="1050" dirty="0">
              <a:solidFill>
                <a:srgbClr val="5B6B7B"/>
              </a:solidFill>
              <a:latin typeface="Segoe UI" pitchFamily="34" charset="0"/>
              <a:cs typeface="Segoe UI" pitchFamily="34" charset="-120"/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5B6B7B"/>
                </a:solidFill>
                <a:latin typeface="Segoe UI" pitchFamily="34" charset="0"/>
                <a:cs typeface="Segoe UI" pitchFamily="34" charset="-120"/>
              </a:rPr>
              <a:t>Need to: 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Measure Both Sides of the Boundary – </a:t>
            </a:r>
            <a:r>
              <a:rPr lang="en-US" sz="1400" b="1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The Ethical Costs</a:t>
            </a:r>
            <a:r>
              <a:rPr lang="en-US" sz="1400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 (Means) </a:t>
            </a:r>
            <a:r>
              <a:rPr lang="en-US" sz="1400" b="1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and The Public Value Created </a:t>
            </a:r>
            <a:r>
              <a:rPr lang="en-US" sz="1400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(Ends)</a:t>
            </a:r>
            <a:r>
              <a:rPr lang="en-US" sz="1400" b="1" i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 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Be Mindful of the Trap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E8F8F"/>
                </a:solidFill>
                <a:latin typeface="Segoe UI" pitchFamily="34" charset="0"/>
                <a:cs typeface="Segoe UI" pitchFamily="34" charset="-120"/>
              </a:rPr>
              <a:t>Use the Best Venue to Reduce Corruption</a:t>
            </a:r>
            <a:endParaRPr lang="en-US" sz="1400" b="1" dirty="0">
              <a:solidFill>
                <a:srgbClr val="0E8F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32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Fallible Actors</a:t>
            </a:r>
            <a:r>
              <a:rPr lang="en-US" dirty="0"/>
              <a:t> Under Pressure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280160"/>
            <a:ext cx="79552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Consciousness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awareness of the institutional field: who is exposed, who depends on whom, who can retaliate.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Conscience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the capacity to recognise that a payment, appointment, silence, threat, contract or audit choice may be wrong.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Agency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— the constrained but real choice to preserve public purpose or convert public power into private advantage.</a:t>
            </a:r>
            <a:endParaRPr lang="en-US" sz="1500" dirty="0"/>
          </a:p>
        </p:txBody>
      </p:sp>
      <p:sp>
        <p:nvSpPr>
          <p:cNvPr id="4" name="quote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246120"/>
            <a:ext cx="7955280" cy="105156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246120"/>
            <a:ext cx="64008" cy="105156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914400" y="3429000"/>
            <a:ext cx="7406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boundary problem is structural as well as moral</a:t>
            </a:r>
            <a:r>
              <a:rPr lang="en-US" sz="1450" i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br>
              <a:rPr lang="en-US" sz="1450" i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r>
              <a:rPr lang="en-US" sz="1450" i="1" dirty="0">
                <a:solidFill>
                  <a:srgbClr val="0E8F8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founded on the idea of universal moral fallibility</a:t>
            </a:r>
            <a:endParaRPr lang="en-US" sz="1450" dirty="0">
              <a:solidFill>
                <a:srgbClr val="0E8F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954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capacity to create public value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234440"/>
            <a:ext cx="7955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Fallibility is only half the picture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actors also differ in their ability to convert power into public-interest outcomes 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clean politician who cannot build coalitions or carry a reform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protects personal integrity while delivering nothing.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Abolition, Women’s Suffrage and Australian Federation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were all secured by actors willing to work the political terrain.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500" b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But selection on winners proves nothing: </a:t>
            </a:r>
            <a:r>
              <a:rPr lang="en-GB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 every Federation there are compromises that bought nothing and left the institution weaker.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Measure both truths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</a:t>
            </a:r>
            <a:r>
              <a:rPr lang="en-US" sz="1500" b="1" dirty="0">
                <a:solidFill>
                  <a:srgbClr val="0E8F8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public value created, and the ethical cost of the means.</a:t>
            </a:r>
            <a:endParaRPr lang="en-US" sz="1500" b="1" dirty="0">
              <a:solidFill>
                <a:srgbClr val="0E8F8F"/>
              </a:solidFill>
            </a:endParaRPr>
          </a:p>
        </p:txBody>
      </p:sp>
      <p:sp>
        <p:nvSpPr>
          <p:cNvPr id="4" name="highligh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703320"/>
            <a:ext cx="7955280" cy="77724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22960" y="370332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test is not only purity of hands </a:t>
            </a: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but whether the outcome could plausibly have been achieved through cleaner means – the counterfactual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34595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Ethical Boundaries Vs </a:t>
            </a:r>
            <a:r>
              <a:rPr lang="en-US" dirty="0"/>
              <a:t>M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oral Failures</a:t>
            </a:r>
            <a:endParaRPr lang="en-US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383285"/>
            <a:ext cx="3794760" cy="201168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Text 2"/>
          <p:cNvSpPr/>
          <p:nvPr/>
        </p:nvSpPr>
        <p:spPr>
          <a:xfrm>
            <a:off x="868680" y="1657605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Ethical boundary</a:t>
            </a:r>
            <a:br>
              <a:rPr lang="en-US" sz="19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endParaRPr lang="en-US" sz="1900" dirty="0"/>
          </a:p>
          <a:p>
            <a:pPr marL="0" indent="0">
              <a:buNone/>
            </a:pPr>
            <a:r>
              <a:rPr lang="en-US" sz="1400" dirty="0">
                <a:solidFill>
                  <a:srgbClr val="C7D6E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asks whether a use of office, coercion or deception </a:t>
            </a:r>
            <a:r>
              <a:rPr lang="en-US" sz="1400">
                <a:solidFill>
                  <a:srgbClr val="C7D6E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stays</a:t>
            </a:r>
            <a:r>
              <a:rPr lang="en-US" sz="1400" dirty="0">
                <a:solidFill>
                  <a:srgbClr val="C7D6E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compatible with public-interest objectives</a:t>
            </a:r>
            <a:endParaRPr lang="en-US" sz="1900" dirty="0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383285"/>
            <a:ext cx="3794760" cy="201168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5029200" y="1657605"/>
            <a:ext cx="3246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Moral failure</a:t>
            </a:r>
            <a:br>
              <a:rPr lang="en-US" sz="1900" b="1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</a:br>
            <a:endParaRPr lang="en-US" sz="1900"/>
          </a:p>
          <a:p>
            <a:pPr marL="0" indent="0">
              <a:buNone/>
            </a:pPr>
            <a:r>
              <a:rPr lang="en-US" sz="1400">
                <a:solidFill>
                  <a:srgbClr val="DDF2F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asks whether the actor knowingly used power to secure private advantage, factional loyalty or self-protection</a:t>
            </a:r>
            <a:endParaRPr lang="en-US" sz="1900"/>
          </a:p>
        </p:txBody>
      </p:sp>
      <p:sp>
        <p:nvSpPr>
          <p:cNvPr id="7" name="Text 5"/>
          <p:cNvSpPr/>
          <p:nvPr/>
        </p:nvSpPr>
        <p:spPr>
          <a:xfrm>
            <a:off x="594360" y="3505200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Boundary analysis asks where the line was crossed; moral analysis asks why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3949700"/>
            <a:ext cx="7955280" cy="866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Questions That Must Be Measured Separately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Augustine, Aquinas, Montesquieu, Arendt, MacIntyre: </a:t>
            </a:r>
            <a:r>
              <a:rPr lang="en-US" sz="1300" b="1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misused free will intentionally and thoughtlessness unintentionally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Thompson, Philp, Johnston: </a:t>
            </a:r>
            <a:r>
              <a:rPr lang="en-US" sz="1300" b="1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intentional deviation from legitimate institutional purpose</a:t>
            </a:r>
            <a:endParaRPr lang="en-US" sz="1300" b="1" i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7BDCC6-BB10-46C0-9CA1-7CE2D034EED1}"/>
              </a:ext>
            </a:extLst>
          </p:cNvPr>
          <p:cNvSpPr/>
          <p:nvPr/>
        </p:nvSpPr>
        <p:spPr>
          <a:xfrm>
            <a:off x="4529138" y="1166813"/>
            <a:ext cx="45719" cy="22288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EAEECE-713E-F247-7818-B9DAE8934611}"/>
              </a:ext>
            </a:extLst>
          </p:cNvPr>
          <p:cNvSpPr txBox="1"/>
          <p:nvPr/>
        </p:nvSpPr>
        <p:spPr>
          <a:xfrm>
            <a:off x="594360" y="965200"/>
            <a:ext cx="3794759" cy="3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Where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819363-95A2-5D08-5D97-D89FA4F8DDC9}"/>
              </a:ext>
            </a:extLst>
          </p:cNvPr>
          <p:cNvSpPr txBox="1"/>
          <p:nvPr/>
        </p:nvSpPr>
        <p:spPr>
          <a:xfrm>
            <a:off x="4754880" y="965200"/>
            <a:ext cx="3794759" cy="33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Why</a:t>
            </a:r>
            <a:endParaRPr lang="en-GB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99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Mutual Vulnerability </a:t>
            </a:r>
            <a:r>
              <a:rPr lang="en-US" dirty="0"/>
              <a:t>T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rap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09728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interdependent players inside the same fiscal and political bargain</a:t>
            </a:r>
            <a:endParaRPr lang="en-US" sz="1350" dirty="0"/>
          </a:p>
        </p:txBody>
      </p:sp>
      <p:sp>
        <p:nvSpPr>
          <p:cNvPr id="4" name="play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600200"/>
            <a:ext cx="2514600" cy="137160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77724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Political leaders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7724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EC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seek survival, legitimacy and demonstrable delivery</a:t>
            </a:r>
            <a:endParaRPr lang="en-US" sz="1150" dirty="0"/>
          </a:p>
        </p:txBody>
      </p:sp>
      <p:sp>
        <p:nvSpPr>
          <p:cNvPr id="7" name="play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91840" y="1600200"/>
            <a:ext cx="2514600" cy="137160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Text 6"/>
          <p:cNvSpPr/>
          <p:nvPr/>
        </p:nvSpPr>
        <p:spPr>
          <a:xfrm>
            <a:off x="347472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Officials &amp; control institutions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47472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EC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translate choices into rules, commitments, payments, audits</a:t>
            </a:r>
            <a:endParaRPr lang="en-US" sz="1150" dirty="0"/>
          </a:p>
        </p:txBody>
      </p:sp>
      <p:sp>
        <p:nvSpPr>
          <p:cNvPr id="10" name="player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9320" y="1600200"/>
            <a:ext cx="2514600" cy="137160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1" name="Text 9"/>
          <p:cNvSpPr/>
          <p:nvPr/>
        </p:nvSpPr>
        <p:spPr>
          <a:xfrm>
            <a:off x="6172200" y="17373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Private / factional beneficiaries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172200" y="224028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3ECF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supply finance, contracts, influence, delivery capacity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94360" y="3056336"/>
            <a:ext cx="79552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Mutual Vulnerability Trap Predicts a Corruption Equilibrium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Leaders depend on private actors for finance, coalitions and delivery.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Private actors depend on officials for access, leniency and contracts.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Officials depend on patrons for protection and insulation from audit.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trap does not create limited access orders </a:t>
            </a:r>
            <a:r>
              <a:rPr lang="en-US" sz="1400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(North, Wallis &amp; Weingast 2009) </a:t>
            </a:r>
            <a:r>
              <a:rPr lang="en-US" sz="14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it is how they perpetuate themselves.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Ambiguity as </a:t>
            </a:r>
            <a:r>
              <a:rPr lang="en-US" dirty="0"/>
              <a:t>E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quilibrium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59" y="1117600"/>
            <a:ext cx="8339668" cy="2692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sources of exposure: </a:t>
            </a:r>
          </a:p>
          <a:p>
            <a:pPr marL="800100" lvl="1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adjacency —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your risk depends on who you stand beside;</a:t>
            </a:r>
            <a:endParaRPr lang="en-US" sz="1400" b="1" dirty="0">
              <a:solidFill>
                <a:srgbClr val="1F2933"/>
              </a:solidFill>
              <a:latin typeface="Segoe UI" pitchFamily="34" charset="0"/>
              <a:ea typeface="Segoe UI" pitchFamily="34" charset="-122"/>
              <a:cs typeface="Segoe UI" pitchFamily="34" charset="-120"/>
            </a:endParaRPr>
          </a:p>
          <a:p>
            <a:pPr marL="800100" lvl="1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reframability —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defensible conduct is recast as corrupt once a file is opened.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result is exposure without wrongdoing: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innocent are constrained as tightly as the culpable, and silence is jointly produced and owed, not merely preferred.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one can move first: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pulling on a thread implicates the person who pulls, so the trap tightens as a coalition ages and succeeds.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wider standard widens adjacency: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it risks retrospective incrimination and deepens the silence.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Hence the indirect vocabulary of reform —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fiduciary risk, efficiency, compliance, value for money, fiscal space.</a:t>
            </a:r>
            <a:endParaRPr lang="en-US" sz="1400" dirty="0"/>
          </a:p>
        </p:txBody>
      </p:sp>
      <p:sp>
        <p:nvSpPr>
          <p:cNvPr id="4" name="highligh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6900" y="3810000"/>
            <a:ext cx="7950200" cy="111760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22303" y="3873500"/>
            <a:ext cx="7650698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400" b="1" dirty="0">
                <a:solidFill>
                  <a:schemeClr val="accent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Collective action and preference falsification explain the equilibrium and the silence;</a:t>
            </a:r>
            <a:r>
              <a:rPr lang="en-GB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the trap explains the direction in which risk runs - not from them but from those around them</a:t>
            </a:r>
          </a:p>
          <a:p>
            <a:pPr marL="0" indent="0">
              <a:buNone/>
            </a:pPr>
            <a:r>
              <a:rPr lang="en-GB" sz="1400" b="1" dirty="0">
                <a:solidFill>
                  <a:srgbClr val="FFD9B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Hence reform cannot depend on anyone moving first: </a:t>
            </a:r>
            <a:r>
              <a:rPr lang="en-GB" sz="1400" dirty="0">
                <a:solidFill>
                  <a:srgbClr val="FFD9B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only routine, pre-committed measurement inside the existing budget cycle escapes the trap.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63980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Illustrative evidence</a:t>
            </a:r>
            <a:endParaRPr lang="en-US" sz="2600" dirty="0"/>
          </a:p>
        </p:txBody>
      </p:sp>
      <p:sp>
        <p:nvSpPr>
          <p:cNvPr id="3" name="sta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234440"/>
            <a:ext cx="7955280" cy="91440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234440"/>
            <a:ext cx="64008" cy="91440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68680" y="123444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5F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24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2286000" y="123444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grand political manoeuvres — public-good outcomes pursued through morally questionable tactics</a:t>
            </a:r>
            <a:endParaRPr lang="en-US" sz="1350" dirty="0"/>
          </a:p>
        </p:txBody>
      </p:sp>
      <p:sp>
        <p:nvSpPr>
          <p:cNvPr id="7" name="sta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331720"/>
            <a:ext cx="7955280" cy="91440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2331720"/>
            <a:ext cx="64008" cy="91440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Text 7"/>
          <p:cNvSpPr/>
          <p:nvPr/>
        </p:nvSpPr>
        <p:spPr>
          <a:xfrm>
            <a:off x="868680" y="233172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B5F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18 + 18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286000" y="233172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coercive 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uses of </a:t>
            </a: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integrity powers 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(6 </a:t>
            </a: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audit, 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 </a:t>
            </a: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commitment control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6</a:t>
            </a: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anti-corruption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), plus 18 mechanisms of corrupt use</a:t>
            </a:r>
            <a:endParaRPr lang="en-US" sz="1350" dirty="0"/>
          </a:p>
        </p:txBody>
      </p:sp>
      <p:sp>
        <p:nvSpPr>
          <p:cNvPr id="11" name="sta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429000"/>
            <a:ext cx="7955280" cy="91440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429000"/>
            <a:ext cx="64008" cy="91440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Text 11"/>
          <p:cNvSpPr/>
          <p:nvPr/>
        </p:nvSpPr>
        <p:spPr>
          <a:xfrm>
            <a:off x="868680" y="34290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5FA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36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2286000" y="3429000"/>
            <a:ext cx="6126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corruption-adjacent megaprojects, plus PPPs as a boundary-revealing mechanism</a:t>
            </a:r>
            <a:r>
              <a:rPr lang="en-US" sz="135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(42 illustrative cases in all)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438912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Public value, private extraction, coercive execution, strategic statecraft and institutional damage can coexist inside a single reform, project or bargain.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65178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Grand political </a:t>
            </a: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manoeuvres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3 of </a:t>
            </a: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24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/>
        </p:nvGraphicFramePr>
        <p:xfrm>
          <a:off x="594360" y="1280160"/>
          <a:ext cx="7955280" cy="2852928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Case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Public-interest outcome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Morally questionable tactic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13th Amendment — USA, 1865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Abolition of slavery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Patronage jobs and inducements to secure votes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Good Friday Agreement — Ireland, 1998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Peace settlement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Secret concessions and undisclosed side-bargains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End of Apartheid — South Africa, 1990–94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Peaceful democratic transition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Patronage, immunity assurances, sunset job guarantees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617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Public-good outcomes pursued through means that would fail a strict Socratic test </a:t>
            </a:r>
            <a:r>
              <a:rPr lang="en-US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</a:t>
            </a:r>
            <a:r>
              <a:rPr lang="en-US" sz="1050" i="1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boundary problem in its sharpest form</a:t>
            </a:r>
            <a:r>
              <a:rPr lang="en-US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76359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Coercive integrity powers in practice 3 of 18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/>
        </p:nvGraphicFramePr>
        <p:xfrm>
          <a:off x="594360" y="1280160"/>
          <a:ext cx="7955280" cy="2852928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Domain and case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Public-interest outcome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Coercive mechanism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Audit</a:t>
                      </a:r>
                      <a:r>
                        <a:rPr lang="en-US" sz="125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 — COA pork-barrel exposés, Philippines, 2010–14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Abolition of the pork-barrel system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Strategically timed public release of audit findings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Commitment control </a:t>
                      </a:r>
                      <a:r>
                        <a:rPr lang="en-US" sz="125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— Ghana payroll reform, 2014–16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Removal of ghost workers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Commitment ceilings withheld until compliance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Anti-corruption</a:t>
                      </a:r>
                      <a:r>
                        <a:rPr lang="en-US" sz="125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 — ICAC, Hong Kong, 1974 onwards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Cleaner administration and lasting deterrence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Compulsory investigation powers and arrest pressure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617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Integrity powers are themselves coercive: the same instruments that discipline corruption can be weaponised or selectively deployed.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4255346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 use 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</a:t>
            </a: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integrity powers: 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18</a:t>
            </a: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mechanisms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234440"/>
            <a:ext cx="79552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Audit turns information into power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findings can be released, delayed, targeted or framed to damage an opponent while protecting allies.</a:t>
            </a: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Commitment control decides who may spend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ceilings can be withheld to punish a minister, extract compliance or manufacture dependence.</a:t>
            </a: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Anti-corruption powers bite before any legal finding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investigation, asset restraint, debarment, compelled testimony, reputational exposure.</a:t>
            </a:r>
          </a:p>
          <a:p>
            <a:pPr>
              <a:spcAft>
                <a:spcPts val="1000"/>
              </a:spcAft>
              <a:buSzPct val="100000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 are dual-use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ask how the power was used, not what it is called.</a:t>
            </a:r>
            <a:endParaRPr lang="en-US" sz="1500" dirty="0"/>
          </a:p>
        </p:txBody>
      </p:sp>
      <p:sp>
        <p:nvSpPr>
          <p:cNvPr id="4" name="highligh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703320"/>
            <a:ext cx="7955280" cy="777240"/>
          </a:xfrm>
          <a:prstGeom prst="rect">
            <a:avLst/>
          </a:prstGeom>
          <a:solidFill>
            <a:srgbClr val="10305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Text 3"/>
          <p:cNvSpPr/>
          <p:nvPr/>
        </p:nvSpPr>
        <p:spPr>
          <a:xfrm>
            <a:off x="822960" y="3703320"/>
            <a:ext cx="7498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Boundary test: </a:t>
            </a: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who chose the target, on what evidence, under what procedure — and did corruption risk fall, or did leverage simply shift to another actor?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282922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Megaprojects and PPPs: </a:t>
            </a:r>
            <a:r>
              <a:rPr lang="en-US" sz="2600" b="0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examples each</a:t>
            </a:r>
            <a:endParaRPr lang="en-US" sz="2600" b="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606468"/>
              </p:ext>
            </p:extLst>
          </p:nvPr>
        </p:nvGraphicFramePr>
        <p:xfrm>
          <a:off x="594360" y="1280160"/>
          <a:ext cx="7955280" cy="3129992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5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Case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Corruption-adjacent conduct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Public value created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5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Megaproject — Egyptian Pyramids, c.2600–2500 BC</a:t>
                      </a:r>
                      <a:endParaRPr lang="en-US" sz="1250" b="1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Coercive mobilisation, ruler glorification, opaque allocation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State capacity, cultural symbolism, enduring tourism value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5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Megaproject — National Children's Hospital, Ireland, 2010 onwards </a:t>
                      </a:r>
                      <a:r>
                        <a:rPr lang="en-US" sz="1250" b="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(cf. Stuttgart 21; Berlin Brandenburg)</a:t>
                      </a:r>
                      <a:endParaRPr lang="en-US" sz="1250" b="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Extreme cost escalation; governance and procurement concerns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Prospective paediatric capacity — still not open as of 2026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5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PPP — EU-supported PPPs (European Court of Auditors, 2018)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Delays, cost increases, inappropriate risk allocation, weak analysis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Large-scale procurement and maintenance standards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58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PPP — renegotiation and lowballing (Engel, Fischer &amp; </a:t>
                      </a:r>
                      <a:r>
                        <a:rPr lang="en-US" sz="1250" b="1" dirty="0" err="1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Galetovic</a:t>
                      </a: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)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Low initial bids, post-award compensation, costs shifted to successors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Delivery of infrastructure with genuine whole-of-life gains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617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Public value, private extraction and fiscal illusion can coexist inside a single project or contract.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62943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binary label to boundary matrix</a:t>
            </a:r>
            <a:endParaRPr lang="en-US" sz="2600"/>
          </a:p>
        </p:txBody>
      </p:sp>
      <p:graphicFrame>
        <p:nvGraphicFramePr>
          <p:cNvPr id="13" name="Table 0"/>
          <p:cNvGraphicFramePr>
            <a:graphicFrameLocks noGrp="1"/>
          </p:cNvGraphicFramePr>
          <p:nvPr/>
        </p:nvGraphicFramePr>
        <p:xfrm>
          <a:off x="594360" y="1280160"/>
          <a:ext cx="7955280" cy="2852928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Dimension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Case A — coercive reform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Case B — captured megaproject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30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Private extraction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Low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Coercive / deceptive power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High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Moderate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Credibility of public-interest claim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Contested but arguable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Weak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Net fiscal and social value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Positive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Negative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Institutional vulnerability</a:t>
                      </a:r>
                      <a:endParaRPr lang="en-US" sz="1250" b="1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Increased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>
                          <a:solidFill>
                            <a:srgbClr val="1F2933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Entrenched</a:t>
                      </a:r>
                      <a:endParaRPr lang="en-US" sz="125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48640" y="441960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GB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Adverse movement is required on both axes: the </a:t>
            </a:r>
            <a:r>
              <a:rPr lang="en-GB" sz="1050" b="1" i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deontic</a:t>
            </a:r>
            <a:r>
              <a:rPr lang="en-GB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(intent and means — Socratic) and the </a:t>
            </a:r>
            <a:r>
              <a:rPr lang="en-GB" sz="1050" b="1" i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consequential</a:t>
            </a:r>
            <a:r>
              <a:rPr lang="en-GB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(value against the counterfactual — Aristotelian). Plato's noble lie is the reframing that makes the matrix necessary.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584331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Implications: measure in order to reduce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601134" y="1049867"/>
            <a:ext cx="8046720" cy="3527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Measure five quantities: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Ethical Costs: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direct extraction, cost inflation, benefit shortfall, institutional damage,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Benefits:</a:t>
            </a:r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dirty="0" err="1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realised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public value.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Build the evidence record — transaction, justification, outcome: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A missing justification record is itself a finding.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Observable proxies: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budget reallocations, procurement, contract variations, arrears, audit interventions, inefficiency flags (poor return on money spent).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cs typeface="Segoe UI" pitchFamily="34" charset="-120"/>
              </a:rPr>
              <a:t>Address the trap: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confidential </a:t>
            </a:r>
            <a:r>
              <a:rPr lang="en-US" sz="1400" b="1" i="1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political </a:t>
            </a:r>
            <a:r>
              <a:rPr lang="en-US" sz="1400" b="1" i="1" dirty="0" err="1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manoeuvring</a:t>
            </a:r>
            <a:r>
              <a:rPr lang="en-US" sz="1400" b="1" i="1" dirty="0">
                <a:solidFill>
                  <a:schemeClr val="accent2">
                    <a:lumMod val="75000"/>
                  </a:scheme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registers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released only to an </a:t>
            </a:r>
            <a:r>
              <a:rPr lang="en-US" sz="1400" dirty="0" err="1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authorised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forum. Insurance, not disclosure — no one has to move first. </a:t>
            </a:r>
            <a:r>
              <a:rPr lang="en-US" sz="1400" b="1" i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Lodged before the outcome is known, immutable thereafter — a record, not an alibi.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Make the budget the venue: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FTM cost estimates, risk scoring, payroll analytics, commitment controls, audit follow-up.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most operational venue, not the only one —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</a:t>
            </a:r>
            <a:r>
              <a:rPr lang="en-US" sz="1400" b="1" i="1" dirty="0">
                <a:solidFill>
                  <a:srgbClr val="C55A1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courts act ex post and case by case, the budget ex ante and every cycle.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Consider a first-degree / second-degree corruption offence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distinction, limited by culpability and proportionality.</a:t>
            </a:r>
          </a:p>
        </p:txBody>
      </p:sp>
      <p:sp>
        <p:nvSpPr>
          <p:cNvPr id="4" name="Text 2"/>
          <p:cNvSpPr/>
          <p:nvPr/>
        </p:nvSpPr>
        <p:spPr>
          <a:xfrm>
            <a:off x="1415627" y="48234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Peters (2024); Simmler (2020); Rose-Ackerman (2018); Laing (2025a)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58361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Budget </a:t>
            </a:r>
            <a:r>
              <a:rPr lang="en-US" dirty="0"/>
              <a:t>C</a:t>
            </a:r>
            <a:r>
              <a:rPr lang="en-US" sz="26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ontest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94360" y="114300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modes of power use 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— </a:t>
            </a:r>
            <a:r>
              <a:rPr lang="en-US" sz="140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 three groups of people. Any player can act in any mode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and </a:t>
            </a:r>
            <a:r>
              <a:rPr lang="en-US" sz="140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most move between them</a:t>
            </a:r>
            <a:r>
              <a:rPr lang="en-US" sz="14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737360"/>
            <a:ext cx="2606040" cy="196596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5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1737360"/>
            <a:ext cx="64008" cy="1965960"/>
          </a:xfrm>
          <a:prstGeom prst="rect">
            <a:avLst/>
          </a:prstGeom>
          <a:solidFill>
            <a:srgbClr val="1B5FA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6" name="Text 4"/>
          <p:cNvSpPr/>
          <p:nvPr/>
        </p:nvSpPr>
        <p:spPr>
          <a:xfrm>
            <a:off x="822960" y="188366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Technocrats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22860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Analytical tools, modelling capacity and procedural levers used to maximise public value from limited fiscal space.</a:t>
            </a:r>
            <a:endParaRPr lang="en-US" sz="1200" dirty="0"/>
          </a:p>
        </p:txBody>
      </p:sp>
      <p:sp>
        <p:nvSpPr>
          <p:cNvPr id="8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737360"/>
            <a:ext cx="2606040" cy="196596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737360"/>
            <a:ext cx="64008" cy="1965960"/>
          </a:xfrm>
          <a:prstGeom prst="rect">
            <a:avLst/>
          </a:prstGeom>
          <a:solidFill>
            <a:srgbClr val="0E8F8F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0" name="Text 8"/>
          <p:cNvSpPr/>
          <p:nvPr/>
        </p:nvSpPr>
        <p:spPr>
          <a:xfrm>
            <a:off x="3502152" y="188366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Political manoeuvrers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502152" y="22860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Authority, negotiation and coalition management pursuing delivery, survival and legitimacy — close to the boundary.</a:t>
            </a:r>
            <a:endParaRPr lang="en-US" sz="1200" dirty="0"/>
          </a:p>
        </p:txBody>
      </p:sp>
      <p:sp>
        <p:nvSpPr>
          <p:cNvPr id="12" name="card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737360"/>
            <a:ext cx="2606040" cy="1965960"/>
          </a:xfrm>
          <a:prstGeom prst="rect">
            <a:avLst/>
          </a:prstGeom>
          <a:solidFill>
            <a:srgbClr val="EEF3F8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3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52744" y="1737360"/>
            <a:ext cx="64008" cy="1965960"/>
          </a:xfrm>
          <a:prstGeom prst="rect">
            <a:avLst/>
          </a:prstGeom>
          <a:solidFill>
            <a:srgbClr val="B3730B"/>
          </a:solidFill>
          <a:ln/>
        </p:spPr>
        <p:txBody>
          <a:bodyPr/>
          <a:lstStyle/>
          <a:p>
            <a:endParaRPr lang="en-IE"/>
          </a:p>
        </p:txBody>
      </p:sp>
      <p:sp>
        <p:nvSpPr>
          <p:cNvPr id="14" name="Text 12"/>
          <p:cNvSpPr/>
          <p:nvPr/>
        </p:nvSpPr>
        <p:spPr>
          <a:xfrm>
            <a:off x="6181344" y="188366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 actors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181344" y="22860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Deliberate distortion of fiscal choices for rents and factional advantage, degrading allocative efficiency.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94360" y="393192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 three are subject to mutual-vulnerability incentives. </a:t>
            </a:r>
          </a:p>
          <a:p>
            <a:pPr marL="0" indent="0" algn="ctr">
              <a:buNone/>
            </a:pPr>
            <a:r>
              <a:rPr lang="en-US" sz="1300" dirty="0">
                <a:solidFill>
                  <a:srgbClr val="5B6B7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Reform must break the interdependencies, not only punish individuals.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115420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905000"/>
            <a:ext cx="83210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Measuring corruption well requires judgement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the ethical boundaries of power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Both sides of the Boundary Matter: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 is the abuse of power for private advantage; political manoeuvring is the use of power for public-interest outcomes.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Corruption-adjacent cases need a boundary matrix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, not a binary label.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b="1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Reform and stable corruption-reduction succeeds only if it is embedded in the budget </a:t>
            </a:r>
            <a:r>
              <a:rPr lang="en-US" sz="1500" dirty="0">
                <a:solidFill>
                  <a:srgbClr val="1F29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institutions that can manage political and technical trade-offs.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448056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0305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Andrew Laing · Anti-Corruption Research Centre, Dublin City University · ECPR 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 [1788306605107]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4C2424F-3825-4CE4-823E-3CE262FBA9C3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72550436-2700-4550-9c42-7fdfee401e3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2938</Words>
  <Application>Microsoft Office PowerPoint</Application>
  <PresentationFormat>On-screen Show (16:9)</PresentationFormat>
  <Paragraphs>261</Paragraphs>
  <Slides>19</Slides>
  <Notes>19</Notes>
  <HiddenSlides>4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Segoe UI</vt:lpstr>
      <vt:lpstr>Office Theme [1788306605107]</vt:lpstr>
      <vt:lpstr>Panel 1: Conceptual Foundations Competing Concepts and Normative Frameworks   Measuring Corruption:</vt:lpstr>
      <vt:lpstr>The Measurement Problem</vt:lpstr>
      <vt:lpstr>Classical foundations: </vt:lpstr>
      <vt:lpstr>Two Concepts, One Distinction:  Intent</vt:lpstr>
      <vt:lpstr>The Conceptual Framework</vt:lpstr>
      <vt:lpstr>Fallible Actors Under Pressure</vt:lpstr>
      <vt:lpstr>The capacity to create public value</vt:lpstr>
      <vt:lpstr>Ethical Boundaries Vs Moral Failures</vt:lpstr>
      <vt:lpstr>The Mutual Vulnerability Trap</vt:lpstr>
      <vt:lpstr>Ambiguity as Equilibrium</vt:lpstr>
      <vt:lpstr>Illustrative evidence</vt:lpstr>
      <vt:lpstr>Grand political manoeuvres: 3 of 24</vt:lpstr>
      <vt:lpstr>Coercive integrity powers in practice 3 of 18</vt:lpstr>
      <vt:lpstr>Corrupt use of integrity powers: 18 mechanisms</vt:lpstr>
      <vt:lpstr>Megaprojects and PPPs: two examples each</vt:lpstr>
      <vt:lpstr>From binary label to boundary matrix</vt:lpstr>
      <vt:lpstr>Implications: measure in order to reduce</vt:lpstr>
      <vt:lpstr>The Budget Contest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Panel 1: Conceptual Foundations Competing Concepts and Normative Frameworks   Measuring Corruption:</dc:title>
  <dc:creator>Andrew Laing</dc:creator>
  <cp:lastModifiedBy>Andrew Laing</cp:lastModifiedBy>
  <cp:revision>98</cp:revision>
  <dcterms:created xsi:type="dcterms:W3CDTF">2026-08-21T05:32:45Z</dcterms:created>
  <dcterms:modified xsi:type="dcterms:W3CDTF">2026-09-09T13:30:58Z</dcterms:modified>
</cp:coreProperties>
</file>